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60" r:id="rId4"/>
    <p:sldId id="265" r:id="rId5"/>
    <p:sldId id="259" r:id="rId6"/>
    <p:sldId id="262" r:id="rId7"/>
    <p:sldId id="261" r:id="rId8"/>
    <p:sldId id="266" r:id="rId9"/>
    <p:sldId id="283" r:id="rId10"/>
    <p:sldId id="273" r:id="rId11"/>
    <p:sldId id="272" r:id="rId12"/>
    <p:sldId id="299" r:id="rId13"/>
    <p:sldId id="300" r:id="rId14"/>
    <p:sldId id="301" r:id="rId15"/>
    <p:sldId id="270" r:id="rId16"/>
    <p:sldId id="276" r:id="rId17"/>
    <p:sldId id="286" r:id="rId18"/>
    <p:sldId id="275" r:id="rId19"/>
    <p:sldId id="280" r:id="rId20"/>
    <p:sldId id="305" r:id="rId21"/>
    <p:sldId id="281" r:id="rId22"/>
    <p:sldId id="285" r:id="rId23"/>
    <p:sldId id="279" r:id="rId24"/>
    <p:sldId id="284" r:id="rId25"/>
    <p:sldId id="295" r:id="rId26"/>
    <p:sldId id="296" r:id="rId27"/>
    <p:sldId id="297" r:id="rId28"/>
    <p:sldId id="304" r:id="rId29"/>
    <p:sldId id="291" r:id="rId30"/>
    <p:sldId id="278" r:id="rId31"/>
    <p:sldId id="287" r:id="rId32"/>
    <p:sldId id="298" r:id="rId33"/>
    <p:sldId id="302" r:id="rId34"/>
    <p:sldId id="303" r:id="rId35"/>
    <p:sldId id="282" r:id="rId36"/>
    <p:sldId id="290" r:id="rId37"/>
    <p:sldId id="289" r:id="rId38"/>
    <p:sldId id="2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B5FF"/>
    <a:srgbClr val="006064"/>
    <a:srgbClr val="09B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6"/>
    <p:restoredTop sz="94710"/>
  </p:normalViewPr>
  <p:slideViewPr>
    <p:cSldViewPr snapToGrid="0" snapToObjects="1">
      <p:cViewPr>
        <p:scale>
          <a:sx n="112" d="100"/>
          <a:sy n="112" d="100"/>
        </p:scale>
        <p:origin x="1568"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6T23:43:31.494"/>
    </inkml:context>
    <inkml:brush xml:id="br0">
      <inkml:brushProperty name="width" value="0.35" units="cm"/>
      <inkml:brushProperty name="height" value="0.35" units="cm"/>
      <inkml:brushProperty name="color" value="#FFFFFF"/>
    </inkml:brush>
  </inkml:definitions>
  <inkml:trace contextRef="#ctx0" brushRef="#br0">0 0 24575,'0'31'0,"0"-2"0,0-9 0,0-6 0,0 2 0,0-9 0,0 1 0,0 3 0,0-3 0,0 3 0,0 0 0,0-3 0,7 2 0,-6-3 0,10 0 0,-7 1 0,0-1 0,0 4 0,-1-2 0,-2 1 0,6-2 0,-6 0 0,2 9 0,-3-3 0,0 8 0,0-5 0,0 1 0,0-1 0,0 0 0,0-4 0,0-1 0,0-4 0,0 0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6T23:43:34.700"/>
    </inkml:context>
    <inkml:brush xml:id="br0">
      <inkml:brushProperty name="width" value="0.35" units="cm"/>
      <inkml:brushProperty name="height" value="0.35" units="cm"/>
      <inkml:brushProperty name="color" value="#FFFFFF"/>
    </inkml:brush>
  </inkml:definitions>
  <inkml:trace contextRef="#ctx0" brushRef="#br0">1 1 24575,'0'32'0,"0"-1"0,0 3 0,0 2 0,0 5 0,0-6 0,0 0 0,0-7 0,0-5 0,0-1 0,0-8 0,0-2 0,0-5 0,0 1 0,0 3 0,3-2 0,1 2 0,0 6 0,-1-3 0,1 19 0,-3-3 0,8 6 0,-8 4 0,3-11 0,-4 5 0,4-10 0,-3-2 0,3-9 0,-4-1 0,0-4 0,4 0 0,-4 3 0,4-2 0,-4 2 0,0-1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6T23:43:37.846"/>
    </inkml:context>
    <inkml:brush xml:id="br0">
      <inkml:brushProperty name="width" value="0.35" units="cm"/>
      <inkml:brushProperty name="height" value="0.35" units="cm"/>
      <inkml:brushProperty name="color" value="#FFFFFF"/>
    </inkml:brush>
  </inkml:definitions>
  <inkml:trace contextRef="#ctx0" brushRef="#br0">253 240 24575,'0'24'0,"0"1"0,0-16 0,0 7 0,0-7 0,0 3 0,0-4 0,0-1 0,0 5 0,0 6 0,0 6 0,0-1 0,0-1 0,0-5 0,0 1 0,0-5 0,0-1 0,0-4 0,0-1 0,0 4 0,0-3 0,0 2 0,0 1 0,0-3 0,0 17 0,-5 1 0,-5 10 0,-1-2 0,-2-6 0,3-4 0,1-2 0,1-5 0,3-4 0,-3-1 0,4-8 0,-7 0 0,3-4 0,-3 0 0,3-4 0,0-4 0,0-5 0,-1-10 0,-1 0 0,1-6 0,-1-5 0,0-1 0,0-1 0,-1-4 0,1 4 0,0 1 0,5-5 0,-3 15 0,7-8 0,-7 19 0,7-8 0,-2 13 0,3-3 0,0 4 0,0 0 0,0-3 0,0 3 0,0-3 0,0-3 0,0 4 0,0-4 0,0-4 0,4-7 0,-2-4 0,6-6 0,-2 1 0,-1 9 0,4-3 0,-8 11 0,2-1 0,1 5 0,-3 1 0,5 8 0,5 1 0,-2 3 0,5 0 0,-7 0 0,1 0 0,3 0 0,-2 0 0,2 0 0,-3 3 0,-1-2 0,4 3 0,-2-4 0,2 0 0,-1 6 0,-1-4 0,2 5 0,-3-7 0,-1 0 0,5 3 0,0-2 0,5 6 0,0-6 0,-4 7 0,-1-8 0,-4 7 0,0-2 0,0 2 0,-1-2 0,-2 5 0,-2-1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6T23:43:41.064"/>
    </inkml:context>
    <inkml:brush xml:id="br0">
      <inkml:brushProperty name="width" value="0.35" units="cm"/>
      <inkml:brushProperty name="height" value="0.35" units="cm"/>
      <inkml:brushProperty name="color" value="#FFFFFF"/>
    </inkml:brush>
  </inkml:definitions>
  <inkml:trace contextRef="#ctx0" brushRef="#br0">0 0 24575,'0'41'0,"0"7"0,0 8 0,0-11 0,0 23 0,0-23 0,0 11 0,0-14 0,0-8 0,0-10 0,0-6 0,0-6 0,0-5 0,0 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0F0DB-3530-454C-8081-C3E34DA31AED}" type="datetimeFigureOut">
              <a:rPr lang="en-US" smtClean="0"/>
              <a:t>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472BC-EF6D-7645-B34F-073512D44339}" type="slidenum">
              <a:rPr lang="en-US" smtClean="0"/>
              <a:t>‹#›</a:t>
            </a:fld>
            <a:endParaRPr lang="en-US"/>
          </a:p>
        </p:txBody>
      </p:sp>
    </p:spTree>
    <p:extLst>
      <p:ext uri="{BB962C8B-B14F-4D97-AF65-F5344CB8AC3E}">
        <p14:creationId xmlns:p14="http://schemas.microsoft.com/office/powerpoint/2010/main" val="444893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E472BC-EF6D-7645-B34F-073512D44339}" type="slidenum">
              <a:rPr lang="en-US" smtClean="0"/>
              <a:t>3</a:t>
            </a:fld>
            <a:endParaRPr lang="en-US"/>
          </a:p>
        </p:txBody>
      </p:sp>
    </p:spTree>
    <p:extLst>
      <p:ext uri="{BB962C8B-B14F-4D97-AF65-F5344CB8AC3E}">
        <p14:creationId xmlns:p14="http://schemas.microsoft.com/office/powerpoint/2010/main" val="3715400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FE780-8129-8B4F-92F0-8160E09BDB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7AD737-1B14-1B4D-A24C-CF9C64DAD0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589B52-4E25-B342-9FA8-087532640FE2}"/>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5" name="Footer Placeholder 4">
            <a:extLst>
              <a:ext uri="{FF2B5EF4-FFF2-40B4-BE49-F238E27FC236}">
                <a16:creationId xmlns:a16="http://schemas.microsoft.com/office/drawing/2014/main" id="{7E957F0D-85EB-4649-AD89-C11118DFC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6F048-DC0B-E549-A819-98A0AC7FD4F6}"/>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2567894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AE2EF-5CFD-D74C-9DE7-4A0A5F405D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6915A6-190D-D74A-B6A5-129359A561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3CB0A-C64D-CC4E-8FDA-1B984077AFDD}"/>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5" name="Footer Placeholder 4">
            <a:extLst>
              <a:ext uri="{FF2B5EF4-FFF2-40B4-BE49-F238E27FC236}">
                <a16:creationId xmlns:a16="http://schemas.microsoft.com/office/drawing/2014/main" id="{D05CDF1B-F419-4C4B-BDBD-9F496CD08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20D31-9441-3141-A716-F40512A51CB0}"/>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1863020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04AAAA-3DF3-794A-99AA-D6E90BC89F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43414A-B715-0C48-96F0-B808AD613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69297A-8CF6-C949-ADE5-CF5F535839AF}"/>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5" name="Footer Placeholder 4">
            <a:extLst>
              <a:ext uri="{FF2B5EF4-FFF2-40B4-BE49-F238E27FC236}">
                <a16:creationId xmlns:a16="http://schemas.microsoft.com/office/drawing/2014/main" id="{083FCF2E-4A4E-B84A-8ED3-76601D193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7B603-0D38-2348-9322-0B1FDDBED9A3}"/>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303068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1021-20A4-2A46-A475-AEA09E8700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F5A61D-92C5-3E40-843A-C28269EF3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03D36A-CB5A-6647-B6EB-78321D228947}"/>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5" name="Footer Placeholder 4">
            <a:extLst>
              <a:ext uri="{FF2B5EF4-FFF2-40B4-BE49-F238E27FC236}">
                <a16:creationId xmlns:a16="http://schemas.microsoft.com/office/drawing/2014/main" id="{FCA0FAD1-D8BC-EB45-A250-1390EF393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24ADD-A0EB-944E-AA8F-8815623BEF2F}"/>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165518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2B90-8AEE-2C4F-B09C-B471BA6F21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5E18E2-9225-F944-9FAF-31D20977F2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DF2471-582F-D344-B943-10F1C6901167}"/>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5" name="Footer Placeholder 4">
            <a:extLst>
              <a:ext uri="{FF2B5EF4-FFF2-40B4-BE49-F238E27FC236}">
                <a16:creationId xmlns:a16="http://schemas.microsoft.com/office/drawing/2014/main" id="{45F8C3BC-B72C-6441-A115-10145E19E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EF121-2683-F64A-A257-89DA2EF81794}"/>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3346916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1DAA-E0FA-B94C-9BF8-6B2002527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704BB-771A-7B42-9D80-DFBE2C3CA3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24CD6F-92B8-CA42-BB23-4B8CB067EF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770E92-9499-3C4A-982B-9B17C35FCD02}"/>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6" name="Footer Placeholder 5">
            <a:extLst>
              <a:ext uri="{FF2B5EF4-FFF2-40B4-BE49-F238E27FC236}">
                <a16:creationId xmlns:a16="http://schemas.microsoft.com/office/drawing/2014/main" id="{ED3F7D9A-A58A-BC45-BDF4-CB5CA024D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D2DC0-7054-034B-BB14-D25081760451}"/>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182982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0A253-5C72-AB44-ABF9-A6683F133C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1CB230-D9BC-6546-A97E-CECF576888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367A69-2FAD-7A4B-9437-C08EB3033B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E76FAF-D700-DD46-9D5A-D76B51339C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2E82DE-8708-4D4D-91AB-CC35ED92B4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3F1F6E-6DE5-6A4B-B2F2-9574558A31F1}"/>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8" name="Footer Placeholder 7">
            <a:extLst>
              <a:ext uri="{FF2B5EF4-FFF2-40B4-BE49-F238E27FC236}">
                <a16:creationId xmlns:a16="http://schemas.microsoft.com/office/drawing/2014/main" id="{F3EC80F3-F5C4-CA41-BC57-D907EE4698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4F1653-F3B3-314D-830C-8E3D3D7481C5}"/>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2404526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4743-EEB9-F941-83A3-6C4F0667B3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F406BC-2881-2548-8E1F-F6B3C82B5D1C}"/>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4" name="Footer Placeholder 3">
            <a:extLst>
              <a:ext uri="{FF2B5EF4-FFF2-40B4-BE49-F238E27FC236}">
                <a16:creationId xmlns:a16="http://schemas.microsoft.com/office/drawing/2014/main" id="{BCBA302E-969F-9745-B1E1-821E5827CA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C7BBA-9B73-CA4C-A46B-F7788C032606}"/>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3420582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3256F0-3C1F-F146-98A1-24757E65C6D3}"/>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3" name="Footer Placeholder 2">
            <a:extLst>
              <a:ext uri="{FF2B5EF4-FFF2-40B4-BE49-F238E27FC236}">
                <a16:creationId xmlns:a16="http://schemas.microsoft.com/office/drawing/2014/main" id="{3B1E95D4-D766-9447-B4B0-24E712D148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6DAA3F-6E5B-2D47-B929-72534E5B175E}"/>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1250724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7767-E23C-854C-9BAA-A2207F082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FA8659-6EEC-9840-9BCC-1CE067C090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20BF5-1AE7-1D4D-B2BA-F919E71CC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8E7D1-86CF-0041-BEA8-590970578550}"/>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6" name="Footer Placeholder 5">
            <a:extLst>
              <a:ext uri="{FF2B5EF4-FFF2-40B4-BE49-F238E27FC236}">
                <a16:creationId xmlns:a16="http://schemas.microsoft.com/office/drawing/2014/main" id="{E8F665D7-CEB2-344E-949A-62334FD49F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E2CAB1-0F14-674C-8A96-5D6D1B09F67E}"/>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38493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F6DD-5310-334C-AD86-5AB1E26EB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479CAB-D6C1-6248-B02E-61A54A40B9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5C64D-404C-764D-AC89-1BFA53FC7A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A9F77-92F6-4B4B-BC54-074C81279E7F}"/>
              </a:ext>
            </a:extLst>
          </p:cNvPr>
          <p:cNvSpPr>
            <a:spLocks noGrp="1"/>
          </p:cNvSpPr>
          <p:nvPr>
            <p:ph type="dt" sz="half" idx="10"/>
          </p:nvPr>
        </p:nvSpPr>
        <p:spPr/>
        <p:txBody>
          <a:bodyPr/>
          <a:lstStyle/>
          <a:p>
            <a:fld id="{A696BDF1-2CCD-EA43-B14C-14BA97B0A391}" type="datetimeFigureOut">
              <a:rPr lang="en-US" smtClean="0"/>
              <a:t>2/7/20</a:t>
            </a:fld>
            <a:endParaRPr lang="en-US"/>
          </a:p>
        </p:txBody>
      </p:sp>
      <p:sp>
        <p:nvSpPr>
          <p:cNvPr id="6" name="Footer Placeholder 5">
            <a:extLst>
              <a:ext uri="{FF2B5EF4-FFF2-40B4-BE49-F238E27FC236}">
                <a16:creationId xmlns:a16="http://schemas.microsoft.com/office/drawing/2014/main" id="{60E2D7FB-6B9F-EF42-B130-87A471AB4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4423F-AC09-C64A-9ECD-9E255FE0732E}"/>
              </a:ext>
            </a:extLst>
          </p:cNvPr>
          <p:cNvSpPr>
            <a:spLocks noGrp="1"/>
          </p:cNvSpPr>
          <p:nvPr>
            <p:ph type="sldNum" sz="quarter" idx="12"/>
          </p:nvPr>
        </p:nvSpPr>
        <p:spPr/>
        <p:txBody>
          <a:bodyPr/>
          <a:lstStyle/>
          <a:p>
            <a:fld id="{41342A50-A943-8F43-8AD6-E60CD3C249ED}" type="slidenum">
              <a:rPr lang="en-US" smtClean="0"/>
              <a:t>‹#›</a:t>
            </a:fld>
            <a:endParaRPr lang="en-US"/>
          </a:p>
        </p:txBody>
      </p:sp>
    </p:spTree>
    <p:extLst>
      <p:ext uri="{BB962C8B-B14F-4D97-AF65-F5344CB8AC3E}">
        <p14:creationId xmlns:p14="http://schemas.microsoft.com/office/powerpoint/2010/main" val="184766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FE8FA2-48FF-284D-8D71-B5FA46AC0E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44F7EC-E053-7E4E-9785-A07006A75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1E96D-535D-A541-AFEE-0A039CAC1E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6BDF1-2CCD-EA43-B14C-14BA97B0A391}" type="datetimeFigureOut">
              <a:rPr lang="en-US" smtClean="0"/>
              <a:t>2/7/20</a:t>
            </a:fld>
            <a:endParaRPr lang="en-US"/>
          </a:p>
        </p:txBody>
      </p:sp>
      <p:sp>
        <p:nvSpPr>
          <p:cNvPr id="5" name="Footer Placeholder 4">
            <a:extLst>
              <a:ext uri="{FF2B5EF4-FFF2-40B4-BE49-F238E27FC236}">
                <a16:creationId xmlns:a16="http://schemas.microsoft.com/office/drawing/2014/main" id="{ED3118BE-90BC-DC49-8842-0E801BB5B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BF3958-DAE3-6849-9F29-AD9261FE70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42A50-A943-8F43-8AD6-E60CD3C249ED}" type="slidenum">
              <a:rPr lang="en-US" smtClean="0"/>
              <a:t>‹#›</a:t>
            </a:fld>
            <a:endParaRPr lang="en-US"/>
          </a:p>
        </p:txBody>
      </p:sp>
    </p:spTree>
    <p:extLst>
      <p:ext uri="{BB962C8B-B14F-4D97-AF65-F5344CB8AC3E}">
        <p14:creationId xmlns:p14="http://schemas.microsoft.com/office/powerpoint/2010/main" val="2902513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customXml" Target="../ink/ink2.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sparrow-platform.com/" TargetMode="External"/><Relationship Id="rId5" Type="http://schemas.openxmlformats.org/officeDocument/2006/relationships/hyperlink" Target="https://github.com/sparrow-platform" TargetMode="Externa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ideo" Target="https://www.youtube.com/embed/N8Uf9miIKjU?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8AAD6BA-7136-1B4C-8A6E-1AE823DE11E6}"/>
              </a:ext>
            </a:extLst>
          </p:cNvPr>
          <p:cNvPicPr>
            <a:picLocks noChangeAspect="1"/>
          </p:cNvPicPr>
          <p:nvPr/>
        </p:nvPicPr>
        <p:blipFill>
          <a:blip r:embed="rId3"/>
          <a:stretch>
            <a:fillRect/>
          </a:stretch>
        </p:blipFill>
        <p:spPr>
          <a:xfrm>
            <a:off x="5354622" y="1632627"/>
            <a:ext cx="1482756" cy="1977008"/>
          </a:xfrm>
          <a:prstGeom prst="rect">
            <a:avLst/>
          </a:prstGeom>
        </p:spPr>
      </p:pic>
      <p:sp>
        <p:nvSpPr>
          <p:cNvPr id="5" name="TextBox 4">
            <a:extLst>
              <a:ext uri="{FF2B5EF4-FFF2-40B4-BE49-F238E27FC236}">
                <a16:creationId xmlns:a16="http://schemas.microsoft.com/office/drawing/2014/main" id="{2C6912D1-DF58-614F-A6A6-550145676667}"/>
              </a:ext>
            </a:extLst>
          </p:cNvPr>
          <p:cNvSpPr txBox="1"/>
          <p:nvPr/>
        </p:nvSpPr>
        <p:spPr>
          <a:xfrm>
            <a:off x="3265834" y="3609635"/>
            <a:ext cx="5660332" cy="1015663"/>
          </a:xfrm>
          <a:prstGeom prst="rect">
            <a:avLst/>
          </a:prstGeom>
          <a:noFill/>
        </p:spPr>
        <p:txBody>
          <a:bodyPr wrap="none" rtlCol="0">
            <a:spAutoFit/>
          </a:bodyPr>
          <a:lstStyle/>
          <a:p>
            <a:r>
              <a:rPr lang="en-US" sz="6000" dirty="0">
                <a:solidFill>
                  <a:schemeClr val="bg1"/>
                </a:solidFill>
              </a:rPr>
              <a:t>Sparrow Platform</a:t>
            </a:r>
          </a:p>
        </p:txBody>
      </p:sp>
    </p:spTree>
    <p:extLst>
      <p:ext uri="{BB962C8B-B14F-4D97-AF65-F5344CB8AC3E}">
        <p14:creationId xmlns:p14="http://schemas.microsoft.com/office/powerpoint/2010/main" val="818256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CC967-3E34-3A47-A8F5-FDBC4348C144}"/>
              </a:ext>
            </a:extLst>
          </p:cNvPr>
          <p:cNvSpPr/>
          <p:nvPr/>
        </p:nvSpPr>
        <p:spPr>
          <a:xfrm>
            <a:off x="0" y="0"/>
            <a:ext cx="12192000" cy="6858000"/>
          </a:xfrm>
          <a:prstGeom prst="rect">
            <a:avLst/>
          </a:prstGeom>
          <a:solidFill>
            <a:srgbClr val="09B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900F041B-991F-5C40-A92B-707B950D7F6B}"/>
              </a:ext>
            </a:extLst>
          </p:cNvPr>
          <p:cNvPicPr>
            <a:picLocks noChangeAspect="1"/>
          </p:cNvPicPr>
          <p:nvPr/>
        </p:nvPicPr>
        <p:blipFill>
          <a:blip r:embed="rId2"/>
          <a:stretch>
            <a:fillRect/>
          </a:stretch>
        </p:blipFill>
        <p:spPr>
          <a:xfrm>
            <a:off x="0" y="1228069"/>
            <a:ext cx="12192000" cy="4401862"/>
          </a:xfrm>
          <a:prstGeom prst="rect">
            <a:avLst/>
          </a:prstGeom>
        </p:spPr>
      </p:pic>
      <p:sp>
        <p:nvSpPr>
          <p:cNvPr id="11" name="TextBox 10">
            <a:extLst>
              <a:ext uri="{FF2B5EF4-FFF2-40B4-BE49-F238E27FC236}">
                <a16:creationId xmlns:a16="http://schemas.microsoft.com/office/drawing/2014/main" id="{607FA172-07EE-BC42-9AE2-DE591B509C8C}"/>
              </a:ext>
            </a:extLst>
          </p:cNvPr>
          <p:cNvSpPr txBox="1"/>
          <p:nvPr/>
        </p:nvSpPr>
        <p:spPr>
          <a:xfrm>
            <a:off x="0" y="0"/>
            <a:ext cx="11978640" cy="553998"/>
          </a:xfrm>
          <a:prstGeom prst="rect">
            <a:avLst/>
          </a:prstGeom>
          <a:noFill/>
        </p:spPr>
        <p:txBody>
          <a:bodyPr wrap="square" rtlCol="0">
            <a:spAutoFit/>
          </a:bodyPr>
          <a:lstStyle/>
          <a:p>
            <a:r>
              <a:rPr lang="en-US" sz="3000" dirty="0">
                <a:solidFill>
                  <a:schemeClr val="bg1"/>
                </a:solidFill>
              </a:rPr>
              <a:t>The ‘Problem statement’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28E6615-3601-FD4D-8B64-94E205127E61}"/>
                  </a:ext>
                </a:extLst>
              </p14:cNvPr>
              <p14:cNvContentPartPr/>
              <p14:nvPr/>
            </p14:nvContentPartPr>
            <p14:xfrm>
              <a:off x="3699703" y="2494423"/>
              <a:ext cx="16920" cy="154800"/>
            </p14:xfrm>
          </p:contentPart>
        </mc:Choice>
        <mc:Fallback xmlns="">
          <p:pic>
            <p:nvPicPr>
              <p:cNvPr id="2" name="Ink 1">
                <a:extLst>
                  <a:ext uri="{FF2B5EF4-FFF2-40B4-BE49-F238E27FC236}">
                    <a16:creationId xmlns:a16="http://schemas.microsoft.com/office/drawing/2014/main" id="{428E6615-3601-FD4D-8B64-94E205127E61}"/>
                  </a:ext>
                </a:extLst>
              </p:cNvPr>
              <p:cNvPicPr/>
              <p:nvPr/>
            </p:nvPicPr>
            <p:blipFill>
              <a:blip r:embed="rId4"/>
              <a:stretch>
                <a:fillRect/>
              </a:stretch>
            </p:blipFill>
            <p:spPr>
              <a:xfrm>
                <a:off x="3636703" y="2431423"/>
                <a:ext cx="1425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00AE1C-776D-0040-B816-139BDFB54168}"/>
                  </a:ext>
                </a:extLst>
              </p14:cNvPr>
              <p14:cNvContentPartPr/>
              <p14:nvPr/>
            </p14:nvContentPartPr>
            <p14:xfrm>
              <a:off x="7550263" y="2408743"/>
              <a:ext cx="18360" cy="274680"/>
            </p14:xfrm>
          </p:contentPart>
        </mc:Choice>
        <mc:Fallback xmlns="">
          <p:pic>
            <p:nvPicPr>
              <p:cNvPr id="3" name="Ink 2">
                <a:extLst>
                  <a:ext uri="{FF2B5EF4-FFF2-40B4-BE49-F238E27FC236}">
                    <a16:creationId xmlns:a16="http://schemas.microsoft.com/office/drawing/2014/main" id="{F600AE1C-776D-0040-B816-139BDFB54168}"/>
                  </a:ext>
                </a:extLst>
              </p:cNvPr>
              <p:cNvPicPr/>
              <p:nvPr/>
            </p:nvPicPr>
            <p:blipFill>
              <a:blip r:embed="rId6"/>
              <a:stretch>
                <a:fillRect/>
              </a:stretch>
            </p:blipFill>
            <p:spPr>
              <a:xfrm>
                <a:off x="7487623" y="2346103"/>
                <a:ext cx="1440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56532EB-EE5E-D244-B866-EA554C5ADE62}"/>
                  </a:ext>
                </a:extLst>
              </p14:cNvPr>
              <p14:cNvContentPartPr/>
              <p14:nvPr/>
            </p14:nvContentPartPr>
            <p14:xfrm>
              <a:off x="7534063" y="2490103"/>
              <a:ext cx="123480" cy="294120"/>
            </p14:xfrm>
          </p:contentPart>
        </mc:Choice>
        <mc:Fallback xmlns="">
          <p:pic>
            <p:nvPicPr>
              <p:cNvPr id="4" name="Ink 3">
                <a:extLst>
                  <a:ext uri="{FF2B5EF4-FFF2-40B4-BE49-F238E27FC236}">
                    <a16:creationId xmlns:a16="http://schemas.microsoft.com/office/drawing/2014/main" id="{A56532EB-EE5E-D244-B866-EA554C5ADE62}"/>
                  </a:ext>
                </a:extLst>
              </p:cNvPr>
              <p:cNvPicPr/>
              <p:nvPr/>
            </p:nvPicPr>
            <p:blipFill>
              <a:blip r:embed="rId8"/>
              <a:stretch>
                <a:fillRect/>
              </a:stretch>
            </p:blipFill>
            <p:spPr>
              <a:xfrm>
                <a:off x="7471423" y="2427463"/>
                <a:ext cx="24912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E48A5235-0858-9C47-B2BB-099D165D69CF}"/>
                  </a:ext>
                </a:extLst>
              </p14:cNvPr>
              <p14:cNvContentPartPr/>
              <p14:nvPr/>
            </p14:nvContentPartPr>
            <p14:xfrm>
              <a:off x="11302543" y="2527543"/>
              <a:ext cx="360" cy="184680"/>
            </p14:xfrm>
          </p:contentPart>
        </mc:Choice>
        <mc:Fallback xmlns="">
          <p:pic>
            <p:nvPicPr>
              <p:cNvPr id="5" name="Ink 4">
                <a:extLst>
                  <a:ext uri="{FF2B5EF4-FFF2-40B4-BE49-F238E27FC236}">
                    <a16:creationId xmlns:a16="http://schemas.microsoft.com/office/drawing/2014/main" id="{E48A5235-0858-9C47-B2BB-099D165D69CF}"/>
                  </a:ext>
                </a:extLst>
              </p:cNvPr>
              <p:cNvPicPr/>
              <p:nvPr/>
            </p:nvPicPr>
            <p:blipFill>
              <a:blip r:embed="rId10"/>
              <a:stretch>
                <a:fillRect/>
              </a:stretch>
            </p:blipFill>
            <p:spPr>
              <a:xfrm>
                <a:off x="11239543" y="2464543"/>
                <a:ext cx="126000" cy="310320"/>
              </a:xfrm>
              <a:prstGeom prst="rect">
                <a:avLst/>
              </a:prstGeom>
            </p:spPr>
          </p:pic>
        </mc:Fallback>
      </mc:AlternateContent>
    </p:spTree>
    <p:extLst>
      <p:ext uri="{BB962C8B-B14F-4D97-AF65-F5344CB8AC3E}">
        <p14:creationId xmlns:p14="http://schemas.microsoft.com/office/powerpoint/2010/main" val="11122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0F7184F-0A80-A348-994B-540E1A37B698}"/>
              </a:ext>
            </a:extLst>
          </p:cNvPr>
          <p:cNvSpPr txBox="1"/>
          <p:nvPr/>
        </p:nvSpPr>
        <p:spPr>
          <a:xfrm>
            <a:off x="457200" y="3152001"/>
            <a:ext cx="7627316" cy="553998"/>
          </a:xfrm>
          <a:prstGeom prst="rect">
            <a:avLst/>
          </a:prstGeom>
          <a:noFill/>
        </p:spPr>
        <p:txBody>
          <a:bodyPr wrap="square" rtlCol="0">
            <a:spAutoFit/>
          </a:bodyPr>
          <a:lstStyle/>
          <a:p>
            <a:r>
              <a:rPr lang="en-US" sz="3000" dirty="0">
                <a:solidFill>
                  <a:srgbClr val="1BB5FF"/>
                </a:solidFill>
              </a:rPr>
              <a:t>Sparrow Platform overview</a:t>
            </a:r>
          </a:p>
        </p:txBody>
      </p:sp>
      <p:pic>
        <p:nvPicPr>
          <p:cNvPr id="4" name="Picture 3" descr="A picture containing cake&#10;&#10;Description automatically generated">
            <a:extLst>
              <a:ext uri="{FF2B5EF4-FFF2-40B4-BE49-F238E27FC236}">
                <a16:creationId xmlns:a16="http://schemas.microsoft.com/office/drawing/2014/main" id="{67678CB7-3DD2-A649-A8C4-BC7141D0BA25}"/>
              </a:ext>
            </a:extLst>
          </p:cNvPr>
          <p:cNvPicPr>
            <a:picLocks noChangeAspect="1"/>
          </p:cNvPicPr>
          <p:nvPr/>
        </p:nvPicPr>
        <p:blipFill>
          <a:blip r:embed="rId2"/>
          <a:stretch>
            <a:fillRect/>
          </a:stretch>
        </p:blipFill>
        <p:spPr>
          <a:xfrm>
            <a:off x="5356928" y="0"/>
            <a:ext cx="6012112" cy="7214535"/>
          </a:xfrm>
          <a:prstGeom prst="rect">
            <a:avLst/>
          </a:prstGeom>
        </p:spPr>
      </p:pic>
    </p:spTree>
    <p:extLst>
      <p:ext uri="{BB962C8B-B14F-4D97-AF65-F5344CB8AC3E}">
        <p14:creationId xmlns:p14="http://schemas.microsoft.com/office/powerpoint/2010/main" val="412773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C3A19C5-9323-054C-B3A1-2FA4ED32DF60}"/>
              </a:ext>
            </a:extLst>
          </p:cNvPr>
          <p:cNvPicPr>
            <a:picLocks noChangeAspect="1"/>
          </p:cNvPicPr>
          <p:nvPr/>
        </p:nvPicPr>
        <p:blipFill>
          <a:blip r:embed="rId3"/>
          <a:stretch>
            <a:fillRect/>
          </a:stretch>
        </p:blipFill>
        <p:spPr>
          <a:xfrm>
            <a:off x="121920" y="5740399"/>
            <a:ext cx="696685" cy="928914"/>
          </a:xfrm>
          <a:prstGeom prst="rect">
            <a:avLst/>
          </a:prstGeom>
        </p:spPr>
      </p:pic>
      <p:sp>
        <p:nvSpPr>
          <p:cNvPr id="8" name="Rounded Rectangle 7">
            <a:extLst>
              <a:ext uri="{FF2B5EF4-FFF2-40B4-BE49-F238E27FC236}">
                <a16:creationId xmlns:a16="http://schemas.microsoft.com/office/drawing/2014/main" id="{DD7102C4-329F-F24E-8431-8B19B49C435A}"/>
              </a:ext>
            </a:extLst>
          </p:cNvPr>
          <p:cNvSpPr/>
          <p:nvPr/>
        </p:nvSpPr>
        <p:spPr>
          <a:xfrm>
            <a:off x="631371" y="653144"/>
            <a:ext cx="10929258" cy="53624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745062E-0C6C-6245-BD23-BF59C1D26CE8}"/>
              </a:ext>
            </a:extLst>
          </p:cNvPr>
          <p:cNvSpPr txBox="1"/>
          <p:nvPr/>
        </p:nvSpPr>
        <p:spPr>
          <a:xfrm>
            <a:off x="904447" y="1120837"/>
            <a:ext cx="2489464" cy="369332"/>
          </a:xfrm>
          <a:prstGeom prst="rect">
            <a:avLst/>
          </a:prstGeom>
          <a:noFill/>
        </p:spPr>
        <p:txBody>
          <a:bodyPr wrap="none" rtlCol="0">
            <a:spAutoFit/>
          </a:bodyPr>
          <a:lstStyle/>
          <a:p>
            <a:r>
              <a:rPr lang="en-US" dirty="0"/>
              <a:t>What does Sparrow do? </a:t>
            </a:r>
          </a:p>
        </p:txBody>
      </p:sp>
      <p:sp>
        <p:nvSpPr>
          <p:cNvPr id="10" name="TextBox 9">
            <a:extLst>
              <a:ext uri="{FF2B5EF4-FFF2-40B4-BE49-F238E27FC236}">
                <a16:creationId xmlns:a16="http://schemas.microsoft.com/office/drawing/2014/main" id="{02047DF3-0242-CE4D-A7F8-B2C12963E959}"/>
              </a:ext>
            </a:extLst>
          </p:cNvPr>
          <p:cNvSpPr txBox="1"/>
          <p:nvPr/>
        </p:nvSpPr>
        <p:spPr>
          <a:xfrm>
            <a:off x="1313750" y="1632075"/>
            <a:ext cx="9564499" cy="861774"/>
          </a:xfrm>
          <a:prstGeom prst="rect">
            <a:avLst/>
          </a:prstGeom>
          <a:noFill/>
        </p:spPr>
        <p:txBody>
          <a:bodyPr wrap="square" rtlCol="0">
            <a:spAutoFit/>
          </a:bodyPr>
          <a:lstStyle/>
          <a:p>
            <a:pPr marL="342900" indent="-342900">
              <a:buAutoNum type="arabicPeriod"/>
            </a:pPr>
            <a:r>
              <a:rPr lang="en-US" sz="2500" dirty="0">
                <a:solidFill>
                  <a:srgbClr val="002060"/>
                </a:solidFill>
              </a:rPr>
              <a:t>Sparrow connects disaster victims and first responders to doctors around the world.</a:t>
            </a:r>
          </a:p>
        </p:txBody>
      </p:sp>
      <p:sp>
        <p:nvSpPr>
          <p:cNvPr id="11" name="TextBox 10">
            <a:extLst>
              <a:ext uri="{FF2B5EF4-FFF2-40B4-BE49-F238E27FC236}">
                <a16:creationId xmlns:a16="http://schemas.microsoft.com/office/drawing/2014/main" id="{42641433-4E32-D644-8545-380B3FCE95BC}"/>
              </a:ext>
            </a:extLst>
          </p:cNvPr>
          <p:cNvSpPr txBox="1"/>
          <p:nvPr/>
        </p:nvSpPr>
        <p:spPr>
          <a:xfrm>
            <a:off x="1313750" y="3151090"/>
            <a:ext cx="9564499" cy="477054"/>
          </a:xfrm>
          <a:prstGeom prst="rect">
            <a:avLst/>
          </a:prstGeom>
          <a:noFill/>
        </p:spPr>
        <p:txBody>
          <a:bodyPr wrap="square" rtlCol="0">
            <a:spAutoFit/>
          </a:bodyPr>
          <a:lstStyle/>
          <a:p>
            <a:r>
              <a:rPr lang="en-US" sz="2500" dirty="0">
                <a:solidFill>
                  <a:srgbClr val="002060"/>
                </a:solidFill>
              </a:rPr>
              <a:t>2. Sparrow ensures Information and Applications are always accessible </a:t>
            </a:r>
          </a:p>
        </p:txBody>
      </p:sp>
      <p:sp>
        <p:nvSpPr>
          <p:cNvPr id="12" name="TextBox 11">
            <a:extLst>
              <a:ext uri="{FF2B5EF4-FFF2-40B4-BE49-F238E27FC236}">
                <a16:creationId xmlns:a16="http://schemas.microsoft.com/office/drawing/2014/main" id="{FE45BE8C-4EAB-8247-9F1F-C30647B240AF}"/>
              </a:ext>
            </a:extLst>
          </p:cNvPr>
          <p:cNvSpPr txBox="1"/>
          <p:nvPr/>
        </p:nvSpPr>
        <p:spPr>
          <a:xfrm>
            <a:off x="1654004" y="2496282"/>
            <a:ext cx="9337455" cy="646331"/>
          </a:xfrm>
          <a:prstGeom prst="rect">
            <a:avLst/>
          </a:prstGeom>
          <a:noFill/>
        </p:spPr>
        <p:txBody>
          <a:bodyPr wrap="square" rtlCol="0">
            <a:spAutoFit/>
          </a:bodyPr>
          <a:lstStyle/>
          <a:p>
            <a:r>
              <a:rPr lang="en-US" dirty="0"/>
              <a:t>Imagine Uber like system where doctors / medical experts can signup and get connected directly with those in need of medical help</a:t>
            </a:r>
          </a:p>
        </p:txBody>
      </p:sp>
      <p:sp>
        <p:nvSpPr>
          <p:cNvPr id="13" name="TextBox 12">
            <a:extLst>
              <a:ext uri="{FF2B5EF4-FFF2-40B4-BE49-F238E27FC236}">
                <a16:creationId xmlns:a16="http://schemas.microsoft.com/office/drawing/2014/main" id="{39626595-E10D-3643-86BD-FB295FAE0A25}"/>
              </a:ext>
            </a:extLst>
          </p:cNvPr>
          <p:cNvSpPr txBox="1"/>
          <p:nvPr/>
        </p:nvSpPr>
        <p:spPr>
          <a:xfrm>
            <a:off x="1654004" y="3709265"/>
            <a:ext cx="9337455" cy="369332"/>
          </a:xfrm>
          <a:prstGeom prst="rect">
            <a:avLst/>
          </a:prstGeom>
          <a:noFill/>
        </p:spPr>
        <p:txBody>
          <a:bodyPr wrap="square" rtlCol="0">
            <a:spAutoFit/>
          </a:bodyPr>
          <a:lstStyle/>
          <a:p>
            <a:r>
              <a:rPr lang="en-US" dirty="0"/>
              <a:t>Like Alexa / Google assistant</a:t>
            </a:r>
          </a:p>
        </p:txBody>
      </p:sp>
    </p:spTree>
    <p:extLst>
      <p:ext uri="{BB962C8B-B14F-4D97-AF65-F5344CB8AC3E}">
        <p14:creationId xmlns:p14="http://schemas.microsoft.com/office/powerpoint/2010/main" val="3232650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C3A19C5-9323-054C-B3A1-2FA4ED32DF60}"/>
              </a:ext>
            </a:extLst>
          </p:cNvPr>
          <p:cNvPicPr>
            <a:picLocks noChangeAspect="1"/>
          </p:cNvPicPr>
          <p:nvPr/>
        </p:nvPicPr>
        <p:blipFill>
          <a:blip r:embed="rId3"/>
          <a:stretch>
            <a:fillRect/>
          </a:stretch>
        </p:blipFill>
        <p:spPr>
          <a:xfrm>
            <a:off x="121920" y="5740399"/>
            <a:ext cx="696685" cy="928914"/>
          </a:xfrm>
          <a:prstGeom prst="rect">
            <a:avLst/>
          </a:prstGeom>
        </p:spPr>
      </p:pic>
      <p:sp>
        <p:nvSpPr>
          <p:cNvPr id="8" name="Rounded Rectangle 7">
            <a:extLst>
              <a:ext uri="{FF2B5EF4-FFF2-40B4-BE49-F238E27FC236}">
                <a16:creationId xmlns:a16="http://schemas.microsoft.com/office/drawing/2014/main" id="{DD7102C4-329F-F24E-8431-8B19B49C435A}"/>
              </a:ext>
            </a:extLst>
          </p:cNvPr>
          <p:cNvSpPr/>
          <p:nvPr/>
        </p:nvSpPr>
        <p:spPr>
          <a:xfrm>
            <a:off x="631371" y="653144"/>
            <a:ext cx="10929258" cy="53624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745062E-0C6C-6245-BD23-BF59C1D26CE8}"/>
              </a:ext>
            </a:extLst>
          </p:cNvPr>
          <p:cNvSpPr txBox="1"/>
          <p:nvPr/>
        </p:nvSpPr>
        <p:spPr>
          <a:xfrm>
            <a:off x="904447" y="1120837"/>
            <a:ext cx="3094117" cy="369332"/>
          </a:xfrm>
          <a:prstGeom prst="rect">
            <a:avLst/>
          </a:prstGeom>
          <a:noFill/>
        </p:spPr>
        <p:txBody>
          <a:bodyPr wrap="none" rtlCol="0">
            <a:spAutoFit/>
          </a:bodyPr>
          <a:lstStyle/>
          <a:p>
            <a:r>
              <a:rPr lang="en-US" dirty="0"/>
              <a:t>What’s unique about Sparrow?</a:t>
            </a:r>
          </a:p>
        </p:txBody>
      </p:sp>
      <p:sp>
        <p:nvSpPr>
          <p:cNvPr id="10" name="TextBox 9">
            <a:extLst>
              <a:ext uri="{FF2B5EF4-FFF2-40B4-BE49-F238E27FC236}">
                <a16:creationId xmlns:a16="http://schemas.microsoft.com/office/drawing/2014/main" id="{02047DF3-0242-CE4D-A7F8-B2C12963E959}"/>
              </a:ext>
            </a:extLst>
          </p:cNvPr>
          <p:cNvSpPr txBox="1"/>
          <p:nvPr/>
        </p:nvSpPr>
        <p:spPr>
          <a:xfrm>
            <a:off x="1313750" y="1632075"/>
            <a:ext cx="9564499" cy="477054"/>
          </a:xfrm>
          <a:prstGeom prst="rect">
            <a:avLst/>
          </a:prstGeom>
          <a:noFill/>
        </p:spPr>
        <p:txBody>
          <a:bodyPr wrap="square" rtlCol="0">
            <a:spAutoFit/>
          </a:bodyPr>
          <a:lstStyle/>
          <a:p>
            <a:pPr marL="342900" indent="-342900">
              <a:buAutoNum type="arabicPeriod"/>
            </a:pPr>
            <a:r>
              <a:rPr lang="en-US" sz="2500" dirty="0">
                <a:solidFill>
                  <a:srgbClr val="002060"/>
                </a:solidFill>
              </a:rPr>
              <a:t>No need to install new applications</a:t>
            </a:r>
          </a:p>
        </p:txBody>
      </p:sp>
      <p:sp>
        <p:nvSpPr>
          <p:cNvPr id="12" name="TextBox 11">
            <a:extLst>
              <a:ext uri="{FF2B5EF4-FFF2-40B4-BE49-F238E27FC236}">
                <a16:creationId xmlns:a16="http://schemas.microsoft.com/office/drawing/2014/main" id="{FE45BE8C-4EAB-8247-9F1F-C30647B240AF}"/>
              </a:ext>
            </a:extLst>
          </p:cNvPr>
          <p:cNvSpPr txBox="1"/>
          <p:nvPr/>
        </p:nvSpPr>
        <p:spPr>
          <a:xfrm>
            <a:off x="1654003" y="2109129"/>
            <a:ext cx="9337455" cy="646331"/>
          </a:xfrm>
          <a:prstGeom prst="rect">
            <a:avLst/>
          </a:prstGeom>
          <a:noFill/>
        </p:spPr>
        <p:txBody>
          <a:bodyPr wrap="square" rtlCol="0">
            <a:spAutoFit/>
          </a:bodyPr>
          <a:lstStyle/>
          <a:p>
            <a:r>
              <a:rPr lang="en-US" dirty="0"/>
              <a:t>Sparrow is accessible through any applications users already have – </a:t>
            </a:r>
            <a:r>
              <a:rPr lang="en-US" dirty="0" err="1"/>
              <a:t>Whatsapp</a:t>
            </a:r>
            <a:r>
              <a:rPr lang="en-US" dirty="0"/>
              <a:t>, Messenger, WeChat, Viber, Telegram (and so on)..</a:t>
            </a:r>
          </a:p>
        </p:txBody>
      </p:sp>
      <p:sp>
        <p:nvSpPr>
          <p:cNvPr id="14" name="TextBox 13">
            <a:extLst>
              <a:ext uri="{FF2B5EF4-FFF2-40B4-BE49-F238E27FC236}">
                <a16:creationId xmlns:a16="http://schemas.microsoft.com/office/drawing/2014/main" id="{8EE3E69F-15EF-7449-9E6D-47ABF9F1AAD3}"/>
              </a:ext>
            </a:extLst>
          </p:cNvPr>
          <p:cNvSpPr txBox="1"/>
          <p:nvPr/>
        </p:nvSpPr>
        <p:spPr>
          <a:xfrm>
            <a:off x="1313750" y="2788026"/>
            <a:ext cx="9564499" cy="477054"/>
          </a:xfrm>
          <a:prstGeom prst="rect">
            <a:avLst/>
          </a:prstGeom>
          <a:noFill/>
        </p:spPr>
        <p:txBody>
          <a:bodyPr wrap="square" rtlCol="0">
            <a:spAutoFit/>
          </a:bodyPr>
          <a:lstStyle/>
          <a:p>
            <a:r>
              <a:rPr lang="en-US" sz="2500" dirty="0">
                <a:solidFill>
                  <a:srgbClr val="002060"/>
                </a:solidFill>
              </a:rPr>
              <a:t>2. No network? No worries!</a:t>
            </a:r>
          </a:p>
        </p:txBody>
      </p:sp>
      <p:sp>
        <p:nvSpPr>
          <p:cNvPr id="15" name="TextBox 14">
            <a:extLst>
              <a:ext uri="{FF2B5EF4-FFF2-40B4-BE49-F238E27FC236}">
                <a16:creationId xmlns:a16="http://schemas.microsoft.com/office/drawing/2014/main" id="{26AA0D34-F2B7-9744-A171-E677620A1CC8}"/>
              </a:ext>
            </a:extLst>
          </p:cNvPr>
          <p:cNvSpPr txBox="1"/>
          <p:nvPr/>
        </p:nvSpPr>
        <p:spPr>
          <a:xfrm>
            <a:off x="1654003" y="3224632"/>
            <a:ext cx="9337455" cy="923330"/>
          </a:xfrm>
          <a:prstGeom prst="rect">
            <a:avLst/>
          </a:prstGeom>
          <a:noFill/>
        </p:spPr>
        <p:txBody>
          <a:bodyPr wrap="square" rtlCol="0">
            <a:spAutoFit/>
          </a:bodyPr>
          <a:lstStyle/>
          <a:p>
            <a:r>
              <a:rPr lang="en-US" dirty="0"/>
              <a:t>Sparrow can be accessed without internet through SMS and voice calls. Sparrow works even when you are out of network coverage, or when network is down</a:t>
            </a:r>
          </a:p>
          <a:p>
            <a:endParaRPr lang="en-US" dirty="0"/>
          </a:p>
        </p:txBody>
      </p:sp>
      <p:sp>
        <p:nvSpPr>
          <p:cNvPr id="16" name="TextBox 15">
            <a:extLst>
              <a:ext uri="{FF2B5EF4-FFF2-40B4-BE49-F238E27FC236}">
                <a16:creationId xmlns:a16="http://schemas.microsoft.com/office/drawing/2014/main" id="{C109B634-FEAD-514A-B433-7B37EB5BA3A1}"/>
              </a:ext>
            </a:extLst>
          </p:cNvPr>
          <p:cNvSpPr txBox="1"/>
          <p:nvPr/>
        </p:nvSpPr>
        <p:spPr>
          <a:xfrm>
            <a:off x="1313750" y="3942004"/>
            <a:ext cx="10022945" cy="477054"/>
          </a:xfrm>
          <a:prstGeom prst="rect">
            <a:avLst/>
          </a:prstGeom>
          <a:noFill/>
        </p:spPr>
        <p:txBody>
          <a:bodyPr wrap="square" rtlCol="0">
            <a:spAutoFit/>
          </a:bodyPr>
          <a:lstStyle/>
          <a:p>
            <a:r>
              <a:rPr lang="en-US" sz="2500" dirty="0">
                <a:solidFill>
                  <a:srgbClr val="002060"/>
                </a:solidFill>
              </a:rPr>
              <a:t>3. All applications and platforms accessible through chat app of your choice</a:t>
            </a:r>
          </a:p>
        </p:txBody>
      </p:sp>
      <p:sp>
        <p:nvSpPr>
          <p:cNvPr id="18" name="TextBox 17">
            <a:extLst>
              <a:ext uri="{FF2B5EF4-FFF2-40B4-BE49-F238E27FC236}">
                <a16:creationId xmlns:a16="http://schemas.microsoft.com/office/drawing/2014/main" id="{DC79ABE7-7772-B34C-82AF-43FD1F52F7E1}"/>
              </a:ext>
            </a:extLst>
          </p:cNvPr>
          <p:cNvSpPr txBox="1"/>
          <p:nvPr/>
        </p:nvSpPr>
        <p:spPr>
          <a:xfrm>
            <a:off x="1654003" y="4451624"/>
            <a:ext cx="9337455" cy="1200329"/>
          </a:xfrm>
          <a:prstGeom prst="rect">
            <a:avLst/>
          </a:prstGeom>
          <a:noFill/>
        </p:spPr>
        <p:txBody>
          <a:bodyPr wrap="square" rtlCol="0">
            <a:spAutoFit/>
          </a:bodyPr>
          <a:lstStyle/>
          <a:p>
            <a:r>
              <a:rPr lang="en-US" dirty="0"/>
              <a:t>Alexa makes </a:t>
            </a:r>
            <a:r>
              <a:rPr lang="en-US" dirty="0" err="1"/>
              <a:t>alexa</a:t>
            </a:r>
            <a:r>
              <a:rPr lang="en-US" dirty="0"/>
              <a:t> skills accessible through Echo devices. Sparrow makes Sparrow Applets accessible through world’s any chat app, SMS, Voice calls, etc. </a:t>
            </a:r>
          </a:p>
          <a:p>
            <a:r>
              <a:rPr lang="en-US" dirty="0"/>
              <a:t>And as we said before, Sparrow features (and thus Sparrow Applets) are accessible even without internet.</a:t>
            </a:r>
          </a:p>
        </p:txBody>
      </p:sp>
    </p:spTree>
    <p:extLst>
      <p:ext uri="{BB962C8B-B14F-4D97-AF65-F5344CB8AC3E}">
        <p14:creationId xmlns:p14="http://schemas.microsoft.com/office/powerpoint/2010/main" val="723385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C3A19C5-9323-054C-B3A1-2FA4ED32DF60}"/>
              </a:ext>
            </a:extLst>
          </p:cNvPr>
          <p:cNvPicPr>
            <a:picLocks noChangeAspect="1"/>
          </p:cNvPicPr>
          <p:nvPr/>
        </p:nvPicPr>
        <p:blipFill>
          <a:blip r:embed="rId3"/>
          <a:stretch>
            <a:fillRect/>
          </a:stretch>
        </p:blipFill>
        <p:spPr>
          <a:xfrm>
            <a:off x="121920" y="5740399"/>
            <a:ext cx="696685" cy="928914"/>
          </a:xfrm>
          <a:prstGeom prst="rect">
            <a:avLst/>
          </a:prstGeom>
        </p:spPr>
      </p:pic>
      <p:sp>
        <p:nvSpPr>
          <p:cNvPr id="8" name="Rounded Rectangle 7">
            <a:extLst>
              <a:ext uri="{FF2B5EF4-FFF2-40B4-BE49-F238E27FC236}">
                <a16:creationId xmlns:a16="http://schemas.microsoft.com/office/drawing/2014/main" id="{DD7102C4-329F-F24E-8431-8B19B49C435A}"/>
              </a:ext>
            </a:extLst>
          </p:cNvPr>
          <p:cNvSpPr/>
          <p:nvPr/>
        </p:nvSpPr>
        <p:spPr>
          <a:xfrm>
            <a:off x="631371" y="653144"/>
            <a:ext cx="10929258" cy="53624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745062E-0C6C-6245-BD23-BF59C1D26CE8}"/>
              </a:ext>
            </a:extLst>
          </p:cNvPr>
          <p:cNvSpPr txBox="1"/>
          <p:nvPr/>
        </p:nvSpPr>
        <p:spPr>
          <a:xfrm>
            <a:off x="904447" y="1120837"/>
            <a:ext cx="3676840" cy="369332"/>
          </a:xfrm>
          <a:prstGeom prst="rect">
            <a:avLst/>
          </a:prstGeom>
          <a:noFill/>
        </p:spPr>
        <p:txBody>
          <a:bodyPr wrap="none" rtlCol="0">
            <a:spAutoFit/>
          </a:bodyPr>
          <a:lstStyle/>
          <a:p>
            <a:r>
              <a:rPr lang="en-US" dirty="0"/>
              <a:t>What’s so innovative about Sparrow?</a:t>
            </a:r>
          </a:p>
        </p:txBody>
      </p:sp>
      <p:sp>
        <p:nvSpPr>
          <p:cNvPr id="10" name="TextBox 9">
            <a:extLst>
              <a:ext uri="{FF2B5EF4-FFF2-40B4-BE49-F238E27FC236}">
                <a16:creationId xmlns:a16="http://schemas.microsoft.com/office/drawing/2014/main" id="{02047DF3-0242-CE4D-A7F8-B2C12963E959}"/>
              </a:ext>
            </a:extLst>
          </p:cNvPr>
          <p:cNvSpPr txBox="1"/>
          <p:nvPr/>
        </p:nvSpPr>
        <p:spPr>
          <a:xfrm>
            <a:off x="1313750" y="1632075"/>
            <a:ext cx="9564499" cy="477054"/>
          </a:xfrm>
          <a:prstGeom prst="rect">
            <a:avLst/>
          </a:prstGeom>
          <a:noFill/>
        </p:spPr>
        <p:txBody>
          <a:bodyPr wrap="square" rtlCol="0">
            <a:spAutoFit/>
          </a:bodyPr>
          <a:lstStyle/>
          <a:p>
            <a:pPr marL="342900" indent="-342900">
              <a:buAutoNum type="arabicPeriod"/>
            </a:pPr>
            <a:r>
              <a:rPr lang="en-US" sz="2500" dirty="0">
                <a:solidFill>
                  <a:srgbClr val="002060"/>
                </a:solidFill>
              </a:rPr>
              <a:t>Chatbot interfaces to connect real people</a:t>
            </a:r>
          </a:p>
        </p:txBody>
      </p:sp>
      <p:sp>
        <p:nvSpPr>
          <p:cNvPr id="12" name="TextBox 11">
            <a:extLst>
              <a:ext uri="{FF2B5EF4-FFF2-40B4-BE49-F238E27FC236}">
                <a16:creationId xmlns:a16="http://schemas.microsoft.com/office/drawing/2014/main" id="{FE45BE8C-4EAB-8247-9F1F-C30647B240AF}"/>
              </a:ext>
            </a:extLst>
          </p:cNvPr>
          <p:cNvSpPr txBox="1"/>
          <p:nvPr/>
        </p:nvSpPr>
        <p:spPr>
          <a:xfrm>
            <a:off x="1654004" y="2135666"/>
            <a:ext cx="9855615" cy="923330"/>
          </a:xfrm>
          <a:prstGeom prst="rect">
            <a:avLst/>
          </a:prstGeom>
          <a:noFill/>
        </p:spPr>
        <p:txBody>
          <a:bodyPr wrap="square" rtlCol="0">
            <a:spAutoFit/>
          </a:bodyPr>
          <a:lstStyle/>
          <a:p>
            <a:r>
              <a:rPr lang="en-US" dirty="0"/>
              <a:t>Connecting people using different hardware and applications without asking them to install a new application is tough. We leveraged chatbot interfaces to bridge this gap! We built chatbots interfaces on all chat apps, and people can communicate with each other using these chatbot interfaces.</a:t>
            </a:r>
          </a:p>
        </p:txBody>
      </p:sp>
      <p:sp>
        <p:nvSpPr>
          <p:cNvPr id="14" name="TextBox 13">
            <a:extLst>
              <a:ext uri="{FF2B5EF4-FFF2-40B4-BE49-F238E27FC236}">
                <a16:creationId xmlns:a16="http://schemas.microsoft.com/office/drawing/2014/main" id="{8EE3E69F-15EF-7449-9E6D-47ABF9F1AAD3}"/>
              </a:ext>
            </a:extLst>
          </p:cNvPr>
          <p:cNvSpPr txBox="1"/>
          <p:nvPr/>
        </p:nvSpPr>
        <p:spPr>
          <a:xfrm>
            <a:off x="1313749" y="3037287"/>
            <a:ext cx="9564499" cy="477054"/>
          </a:xfrm>
          <a:prstGeom prst="rect">
            <a:avLst/>
          </a:prstGeom>
          <a:noFill/>
        </p:spPr>
        <p:txBody>
          <a:bodyPr wrap="square" rtlCol="0">
            <a:spAutoFit/>
          </a:bodyPr>
          <a:lstStyle/>
          <a:p>
            <a:r>
              <a:rPr lang="en-US" sz="2500" dirty="0">
                <a:solidFill>
                  <a:srgbClr val="002060"/>
                </a:solidFill>
              </a:rPr>
              <a:t>2. Democratized networks</a:t>
            </a:r>
          </a:p>
        </p:txBody>
      </p:sp>
      <p:sp>
        <p:nvSpPr>
          <p:cNvPr id="15" name="TextBox 14">
            <a:extLst>
              <a:ext uri="{FF2B5EF4-FFF2-40B4-BE49-F238E27FC236}">
                <a16:creationId xmlns:a16="http://schemas.microsoft.com/office/drawing/2014/main" id="{26AA0D34-F2B7-9744-A171-E677620A1CC8}"/>
              </a:ext>
            </a:extLst>
          </p:cNvPr>
          <p:cNvSpPr txBox="1"/>
          <p:nvPr/>
        </p:nvSpPr>
        <p:spPr>
          <a:xfrm>
            <a:off x="1654003" y="3514341"/>
            <a:ext cx="9337455" cy="646331"/>
          </a:xfrm>
          <a:prstGeom prst="rect">
            <a:avLst/>
          </a:prstGeom>
          <a:noFill/>
        </p:spPr>
        <p:txBody>
          <a:bodyPr wrap="square" rtlCol="0">
            <a:spAutoFit/>
          </a:bodyPr>
          <a:lstStyle/>
          <a:p>
            <a:r>
              <a:rPr lang="en-US" dirty="0"/>
              <a:t>What if all smartphones start behaving as network towers to make a world wide democratized network? That’s exactly what Sparrow does!</a:t>
            </a:r>
          </a:p>
        </p:txBody>
      </p:sp>
      <p:sp>
        <p:nvSpPr>
          <p:cNvPr id="16" name="TextBox 15">
            <a:extLst>
              <a:ext uri="{FF2B5EF4-FFF2-40B4-BE49-F238E27FC236}">
                <a16:creationId xmlns:a16="http://schemas.microsoft.com/office/drawing/2014/main" id="{C109B634-FEAD-514A-B433-7B37EB5BA3A1}"/>
              </a:ext>
            </a:extLst>
          </p:cNvPr>
          <p:cNvSpPr txBox="1"/>
          <p:nvPr/>
        </p:nvSpPr>
        <p:spPr>
          <a:xfrm>
            <a:off x="1313749" y="4157095"/>
            <a:ext cx="9564499" cy="477054"/>
          </a:xfrm>
          <a:prstGeom prst="rect">
            <a:avLst/>
          </a:prstGeom>
          <a:noFill/>
        </p:spPr>
        <p:txBody>
          <a:bodyPr wrap="square" rtlCol="0">
            <a:spAutoFit/>
          </a:bodyPr>
          <a:lstStyle/>
          <a:p>
            <a:r>
              <a:rPr lang="en-US" sz="2500" dirty="0">
                <a:solidFill>
                  <a:srgbClr val="002060"/>
                </a:solidFill>
              </a:rPr>
              <a:t>3. Make awesome tech already present out there accessible to all</a:t>
            </a:r>
          </a:p>
        </p:txBody>
      </p:sp>
      <p:sp>
        <p:nvSpPr>
          <p:cNvPr id="17" name="TextBox 16">
            <a:extLst>
              <a:ext uri="{FF2B5EF4-FFF2-40B4-BE49-F238E27FC236}">
                <a16:creationId xmlns:a16="http://schemas.microsoft.com/office/drawing/2014/main" id="{1A97299F-94EC-E349-B4FF-7A226142DF7C}"/>
              </a:ext>
            </a:extLst>
          </p:cNvPr>
          <p:cNvSpPr txBox="1"/>
          <p:nvPr/>
        </p:nvSpPr>
        <p:spPr>
          <a:xfrm>
            <a:off x="1654003" y="4634149"/>
            <a:ext cx="9337455" cy="646331"/>
          </a:xfrm>
          <a:prstGeom prst="rect">
            <a:avLst/>
          </a:prstGeom>
          <a:noFill/>
        </p:spPr>
        <p:txBody>
          <a:bodyPr wrap="square" rtlCol="0">
            <a:spAutoFit/>
          </a:bodyPr>
          <a:lstStyle/>
          <a:p>
            <a:r>
              <a:rPr lang="en-US" dirty="0"/>
              <a:t>Lets be frank – Cutting edge innovative systems (using AI, Blockchain, IoT, </a:t>
            </a:r>
            <a:r>
              <a:rPr lang="en-US" dirty="0" err="1"/>
              <a:t>etc</a:t>
            </a:r>
            <a:r>
              <a:rPr lang="en-US" dirty="0"/>
              <a:t>) already exist out there. Sparrow ensures they are accessible when people need them!</a:t>
            </a:r>
          </a:p>
        </p:txBody>
      </p:sp>
    </p:spTree>
    <p:extLst>
      <p:ext uri="{BB962C8B-B14F-4D97-AF65-F5344CB8AC3E}">
        <p14:creationId xmlns:p14="http://schemas.microsoft.com/office/powerpoint/2010/main" val="1106544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8AAD6BA-7136-1B4C-8A6E-1AE823DE11E6}"/>
              </a:ext>
            </a:extLst>
          </p:cNvPr>
          <p:cNvPicPr>
            <a:picLocks noChangeAspect="1"/>
          </p:cNvPicPr>
          <p:nvPr/>
        </p:nvPicPr>
        <p:blipFill>
          <a:blip r:embed="rId3"/>
          <a:stretch>
            <a:fillRect/>
          </a:stretch>
        </p:blipFill>
        <p:spPr>
          <a:xfrm>
            <a:off x="5354622" y="1632627"/>
            <a:ext cx="1482756" cy="1977008"/>
          </a:xfrm>
          <a:prstGeom prst="rect">
            <a:avLst/>
          </a:prstGeom>
        </p:spPr>
      </p:pic>
      <p:sp>
        <p:nvSpPr>
          <p:cNvPr id="5" name="TextBox 4">
            <a:extLst>
              <a:ext uri="{FF2B5EF4-FFF2-40B4-BE49-F238E27FC236}">
                <a16:creationId xmlns:a16="http://schemas.microsoft.com/office/drawing/2014/main" id="{2C6912D1-DF58-614F-A6A6-550145676667}"/>
              </a:ext>
            </a:extLst>
          </p:cNvPr>
          <p:cNvSpPr txBox="1"/>
          <p:nvPr/>
        </p:nvSpPr>
        <p:spPr>
          <a:xfrm>
            <a:off x="3966058" y="3609635"/>
            <a:ext cx="4259884" cy="1015663"/>
          </a:xfrm>
          <a:prstGeom prst="rect">
            <a:avLst/>
          </a:prstGeom>
          <a:noFill/>
        </p:spPr>
        <p:txBody>
          <a:bodyPr wrap="none" rtlCol="0">
            <a:spAutoFit/>
          </a:bodyPr>
          <a:lstStyle/>
          <a:p>
            <a:r>
              <a:rPr lang="en-US" sz="6000" dirty="0">
                <a:solidFill>
                  <a:schemeClr val="bg1"/>
                </a:solidFill>
              </a:rPr>
              <a:t>How it works</a:t>
            </a:r>
          </a:p>
        </p:txBody>
      </p:sp>
    </p:spTree>
    <p:extLst>
      <p:ext uri="{BB962C8B-B14F-4D97-AF65-F5344CB8AC3E}">
        <p14:creationId xmlns:p14="http://schemas.microsoft.com/office/powerpoint/2010/main" val="7341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0BA2081B-3743-DE4D-ABEC-959AAC207F6B}"/>
              </a:ext>
            </a:extLst>
          </p:cNvPr>
          <p:cNvSpPr/>
          <p:nvPr/>
        </p:nvSpPr>
        <p:spPr>
          <a:xfrm>
            <a:off x="932050" y="553998"/>
            <a:ext cx="3398177" cy="762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02ECE073-072C-624D-A9BD-BCE06652A1D9}"/>
              </a:ext>
            </a:extLst>
          </p:cNvPr>
          <p:cNvPicPr>
            <a:picLocks noChangeAspect="1"/>
          </p:cNvPicPr>
          <p:nvPr/>
        </p:nvPicPr>
        <p:blipFill>
          <a:blip r:embed="rId2"/>
          <a:stretch>
            <a:fillRect/>
          </a:stretch>
        </p:blipFill>
        <p:spPr>
          <a:xfrm>
            <a:off x="541020" y="1332875"/>
            <a:ext cx="11109960" cy="5554980"/>
          </a:xfrm>
          <a:prstGeom prst="rect">
            <a:avLst/>
          </a:prstGeom>
        </p:spPr>
      </p:pic>
      <p:sp>
        <p:nvSpPr>
          <p:cNvPr id="6" name="TextBox 5">
            <a:extLst>
              <a:ext uri="{FF2B5EF4-FFF2-40B4-BE49-F238E27FC236}">
                <a16:creationId xmlns:a16="http://schemas.microsoft.com/office/drawing/2014/main" id="{E93AC4DB-276D-E745-A739-56C48F2A725A}"/>
              </a:ext>
            </a:extLst>
          </p:cNvPr>
          <p:cNvSpPr txBox="1"/>
          <p:nvPr/>
        </p:nvSpPr>
        <p:spPr>
          <a:xfrm>
            <a:off x="0" y="0"/>
            <a:ext cx="11978640" cy="553998"/>
          </a:xfrm>
          <a:prstGeom prst="rect">
            <a:avLst/>
          </a:prstGeom>
          <a:noFill/>
        </p:spPr>
        <p:txBody>
          <a:bodyPr wrap="square" rtlCol="0">
            <a:spAutoFit/>
          </a:bodyPr>
          <a:lstStyle/>
          <a:p>
            <a:r>
              <a:rPr lang="en-US" sz="3000" dirty="0">
                <a:solidFill>
                  <a:srgbClr val="006064"/>
                </a:solidFill>
              </a:rPr>
              <a:t>Architecture overview</a:t>
            </a:r>
          </a:p>
        </p:txBody>
      </p:sp>
      <p:sp>
        <p:nvSpPr>
          <p:cNvPr id="7" name="TextBox 6">
            <a:extLst>
              <a:ext uri="{FF2B5EF4-FFF2-40B4-BE49-F238E27FC236}">
                <a16:creationId xmlns:a16="http://schemas.microsoft.com/office/drawing/2014/main" id="{EA98E706-26AC-3E45-83B7-6F02D48CF69B}"/>
              </a:ext>
            </a:extLst>
          </p:cNvPr>
          <p:cNvSpPr txBox="1"/>
          <p:nvPr/>
        </p:nvSpPr>
        <p:spPr>
          <a:xfrm>
            <a:off x="1951817" y="740092"/>
            <a:ext cx="1358642" cy="369332"/>
          </a:xfrm>
          <a:prstGeom prst="rect">
            <a:avLst/>
          </a:prstGeom>
          <a:noFill/>
        </p:spPr>
        <p:txBody>
          <a:bodyPr wrap="none" rtlCol="0">
            <a:spAutoFit/>
          </a:bodyPr>
          <a:lstStyle/>
          <a:p>
            <a:pPr algn="ctr"/>
            <a:r>
              <a:rPr lang="en-US" dirty="0"/>
              <a:t>Sparrow Net</a:t>
            </a:r>
          </a:p>
        </p:txBody>
      </p:sp>
      <p:sp>
        <p:nvSpPr>
          <p:cNvPr id="9" name="TextBox 8">
            <a:extLst>
              <a:ext uri="{FF2B5EF4-FFF2-40B4-BE49-F238E27FC236}">
                <a16:creationId xmlns:a16="http://schemas.microsoft.com/office/drawing/2014/main" id="{1869491D-E84F-DB49-A32C-B2B2B4169BAA}"/>
              </a:ext>
            </a:extLst>
          </p:cNvPr>
          <p:cNvSpPr txBox="1"/>
          <p:nvPr/>
        </p:nvSpPr>
        <p:spPr>
          <a:xfrm>
            <a:off x="6025856" y="729258"/>
            <a:ext cx="1651607" cy="369332"/>
          </a:xfrm>
          <a:prstGeom prst="rect">
            <a:avLst/>
          </a:prstGeom>
          <a:noFill/>
        </p:spPr>
        <p:txBody>
          <a:bodyPr wrap="none" rtlCol="0">
            <a:spAutoFit/>
          </a:bodyPr>
          <a:lstStyle/>
          <a:p>
            <a:pPr algn="ctr"/>
            <a:r>
              <a:rPr lang="en-US" dirty="0"/>
              <a:t>Sparrow Engine</a:t>
            </a:r>
          </a:p>
        </p:txBody>
      </p:sp>
      <p:sp>
        <p:nvSpPr>
          <p:cNvPr id="10" name="TextBox 9">
            <a:extLst>
              <a:ext uri="{FF2B5EF4-FFF2-40B4-BE49-F238E27FC236}">
                <a16:creationId xmlns:a16="http://schemas.microsoft.com/office/drawing/2014/main" id="{BC27C9CB-13A7-3A48-9F9C-E792231CBD30}"/>
              </a:ext>
            </a:extLst>
          </p:cNvPr>
          <p:cNvSpPr txBox="1"/>
          <p:nvPr/>
        </p:nvSpPr>
        <p:spPr>
          <a:xfrm>
            <a:off x="9212101" y="729854"/>
            <a:ext cx="2001445" cy="369332"/>
          </a:xfrm>
          <a:prstGeom prst="rect">
            <a:avLst/>
          </a:prstGeom>
          <a:noFill/>
        </p:spPr>
        <p:txBody>
          <a:bodyPr wrap="none" rtlCol="0">
            <a:spAutoFit/>
          </a:bodyPr>
          <a:lstStyle/>
          <a:p>
            <a:pPr algn="ctr"/>
            <a:r>
              <a:rPr lang="en-US" dirty="0"/>
              <a:t>Sparrow AI/Applets</a:t>
            </a:r>
          </a:p>
        </p:txBody>
      </p:sp>
      <p:sp>
        <p:nvSpPr>
          <p:cNvPr id="13" name="Rounded Rectangle 12">
            <a:extLst>
              <a:ext uri="{FF2B5EF4-FFF2-40B4-BE49-F238E27FC236}">
                <a16:creationId xmlns:a16="http://schemas.microsoft.com/office/drawing/2014/main" id="{A95EDCD9-DAE9-B94A-95A5-05684C371F0B}"/>
              </a:ext>
            </a:extLst>
          </p:cNvPr>
          <p:cNvSpPr/>
          <p:nvPr/>
        </p:nvSpPr>
        <p:spPr>
          <a:xfrm>
            <a:off x="4986042" y="541020"/>
            <a:ext cx="3731237" cy="762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D2D438F-1FF4-B243-91F9-B1508EBB5892}"/>
              </a:ext>
            </a:extLst>
          </p:cNvPr>
          <p:cNvSpPr/>
          <p:nvPr/>
        </p:nvSpPr>
        <p:spPr>
          <a:xfrm>
            <a:off x="9212101" y="533519"/>
            <a:ext cx="2001445" cy="762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870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8AAD6BA-7136-1B4C-8A6E-1AE823DE11E6}"/>
              </a:ext>
            </a:extLst>
          </p:cNvPr>
          <p:cNvPicPr>
            <a:picLocks noChangeAspect="1"/>
          </p:cNvPicPr>
          <p:nvPr/>
        </p:nvPicPr>
        <p:blipFill>
          <a:blip r:embed="rId3"/>
          <a:stretch>
            <a:fillRect/>
          </a:stretch>
        </p:blipFill>
        <p:spPr>
          <a:xfrm>
            <a:off x="5354622" y="1632627"/>
            <a:ext cx="1482756" cy="1977008"/>
          </a:xfrm>
          <a:prstGeom prst="rect">
            <a:avLst/>
          </a:prstGeom>
        </p:spPr>
      </p:pic>
      <p:sp>
        <p:nvSpPr>
          <p:cNvPr id="5" name="TextBox 4">
            <a:extLst>
              <a:ext uri="{FF2B5EF4-FFF2-40B4-BE49-F238E27FC236}">
                <a16:creationId xmlns:a16="http://schemas.microsoft.com/office/drawing/2014/main" id="{2C6912D1-DF58-614F-A6A6-550145676667}"/>
              </a:ext>
            </a:extLst>
          </p:cNvPr>
          <p:cNvSpPr txBox="1"/>
          <p:nvPr/>
        </p:nvSpPr>
        <p:spPr>
          <a:xfrm>
            <a:off x="4055216" y="3609635"/>
            <a:ext cx="4081567" cy="1015663"/>
          </a:xfrm>
          <a:prstGeom prst="rect">
            <a:avLst/>
          </a:prstGeom>
          <a:noFill/>
        </p:spPr>
        <p:txBody>
          <a:bodyPr wrap="none" rtlCol="0">
            <a:spAutoFit/>
          </a:bodyPr>
          <a:lstStyle/>
          <a:p>
            <a:r>
              <a:rPr lang="en-US" sz="6000" dirty="0">
                <a:solidFill>
                  <a:schemeClr val="bg1"/>
                </a:solidFill>
              </a:rPr>
              <a:t>Connectivity</a:t>
            </a:r>
          </a:p>
        </p:txBody>
      </p:sp>
    </p:spTree>
    <p:extLst>
      <p:ext uri="{BB962C8B-B14F-4D97-AF65-F5344CB8AC3E}">
        <p14:creationId xmlns:p14="http://schemas.microsoft.com/office/powerpoint/2010/main" val="1079977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6CB41-B090-8C47-86BB-1F522F6ABF16}"/>
              </a:ext>
            </a:extLst>
          </p:cNvPr>
          <p:cNvSpPr txBox="1"/>
          <p:nvPr/>
        </p:nvSpPr>
        <p:spPr>
          <a:xfrm>
            <a:off x="885339" y="2875001"/>
            <a:ext cx="7627316" cy="553998"/>
          </a:xfrm>
          <a:prstGeom prst="rect">
            <a:avLst/>
          </a:prstGeom>
          <a:noFill/>
        </p:spPr>
        <p:txBody>
          <a:bodyPr wrap="square" rtlCol="0">
            <a:spAutoFit/>
          </a:bodyPr>
          <a:lstStyle/>
          <a:p>
            <a:r>
              <a:rPr lang="en-US" sz="3000" dirty="0">
                <a:solidFill>
                  <a:srgbClr val="1BB5FF"/>
                </a:solidFill>
              </a:rPr>
              <a:t>Sparrow Net </a:t>
            </a:r>
          </a:p>
        </p:txBody>
      </p:sp>
      <p:pic>
        <p:nvPicPr>
          <p:cNvPr id="7" name="Picture 6" descr="A picture containing toy, graphics&#10;&#10;Description automatically generated">
            <a:extLst>
              <a:ext uri="{FF2B5EF4-FFF2-40B4-BE49-F238E27FC236}">
                <a16:creationId xmlns:a16="http://schemas.microsoft.com/office/drawing/2014/main" id="{D64DEEBE-4DCE-0248-9B9E-2EBC791FA7CD}"/>
              </a:ext>
            </a:extLst>
          </p:cNvPr>
          <p:cNvPicPr>
            <a:picLocks noChangeAspect="1"/>
          </p:cNvPicPr>
          <p:nvPr/>
        </p:nvPicPr>
        <p:blipFill>
          <a:blip r:embed="rId2"/>
          <a:stretch>
            <a:fillRect/>
          </a:stretch>
        </p:blipFill>
        <p:spPr>
          <a:xfrm>
            <a:off x="4084320" y="780807"/>
            <a:ext cx="7222341" cy="5296383"/>
          </a:xfrm>
          <a:prstGeom prst="rect">
            <a:avLst/>
          </a:prstGeom>
        </p:spPr>
      </p:pic>
    </p:spTree>
    <p:extLst>
      <p:ext uri="{BB962C8B-B14F-4D97-AF65-F5344CB8AC3E}">
        <p14:creationId xmlns:p14="http://schemas.microsoft.com/office/powerpoint/2010/main" val="422067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6CB41-B090-8C47-86BB-1F522F6ABF16}"/>
              </a:ext>
            </a:extLst>
          </p:cNvPr>
          <p:cNvSpPr txBox="1"/>
          <p:nvPr/>
        </p:nvSpPr>
        <p:spPr>
          <a:xfrm>
            <a:off x="797530" y="2921168"/>
            <a:ext cx="7627316" cy="1477328"/>
          </a:xfrm>
          <a:prstGeom prst="rect">
            <a:avLst/>
          </a:prstGeom>
          <a:noFill/>
        </p:spPr>
        <p:txBody>
          <a:bodyPr wrap="square" rtlCol="0">
            <a:spAutoFit/>
          </a:bodyPr>
          <a:lstStyle/>
          <a:p>
            <a:r>
              <a:rPr lang="en-US" sz="3000" dirty="0">
                <a:solidFill>
                  <a:srgbClr val="1BB5FF"/>
                </a:solidFill>
              </a:rPr>
              <a:t>Sparrow Net </a:t>
            </a:r>
          </a:p>
          <a:p>
            <a:r>
              <a:rPr lang="en-US" sz="3000" dirty="0" err="1">
                <a:solidFill>
                  <a:srgbClr val="1BB5FF"/>
                </a:solidFill>
              </a:rPr>
              <a:t>LoRa</a:t>
            </a:r>
            <a:r>
              <a:rPr lang="en-US" sz="3000" dirty="0">
                <a:solidFill>
                  <a:srgbClr val="1BB5FF"/>
                </a:solidFill>
              </a:rPr>
              <a:t> IoT</a:t>
            </a:r>
          </a:p>
          <a:p>
            <a:r>
              <a:rPr lang="en-US" sz="3000" dirty="0">
                <a:solidFill>
                  <a:srgbClr val="1BB5FF"/>
                </a:solidFill>
              </a:rPr>
              <a:t>‘</a:t>
            </a:r>
            <a:r>
              <a:rPr lang="en-US" sz="3000" dirty="0" err="1">
                <a:solidFill>
                  <a:srgbClr val="1BB5FF"/>
                </a:solidFill>
              </a:rPr>
              <a:t>Clusterduck</a:t>
            </a:r>
            <a:r>
              <a:rPr lang="en-US" sz="3000" dirty="0">
                <a:solidFill>
                  <a:srgbClr val="1BB5FF"/>
                </a:solidFill>
              </a:rPr>
              <a:t>’</a:t>
            </a:r>
          </a:p>
        </p:txBody>
      </p:sp>
      <p:pic>
        <p:nvPicPr>
          <p:cNvPr id="5" name="Picture 4" descr="A picture containing toy&#10;&#10;Description automatically generated">
            <a:extLst>
              <a:ext uri="{FF2B5EF4-FFF2-40B4-BE49-F238E27FC236}">
                <a16:creationId xmlns:a16="http://schemas.microsoft.com/office/drawing/2014/main" id="{68C0574B-2CCC-2844-9DDD-0519E037C26C}"/>
              </a:ext>
            </a:extLst>
          </p:cNvPr>
          <p:cNvPicPr>
            <a:picLocks noChangeAspect="1"/>
          </p:cNvPicPr>
          <p:nvPr/>
        </p:nvPicPr>
        <p:blipFill>
          <a:blip r:embed="rId2"/>
          <a:stretch>
            <a:fillRect/>
          </a:stretch>
        </p:blipFill>
        <p:spPr>
          <a:xfrm>
            <a:off x="4229074" y="312289"/>
            <a:ext cx="7863078" cy="4625340"/>
          </a:xfrm>
          <a:prstGeom prst="rect">
            <a:avLst/>
          </a:prstGeom>
        </p:spPr>
      </p:pic>
      <p:sp>
        <p:nvSpPr>
          <p:cNvPr id="10" name="Rounded Rectangle 9">
            <a:extLst>
              <a:ext uri="{FF2B5EF4-FFF2-40B4-BE49-F238E27FC236}">
                <a16:creationId xmlns:a16="http://schemas.microsoft.com/office/drawing/2014/main" id="{FE5AAE46-7172-E543-8D5B-88332392E85B}"/>
              </a:ext>
            </a:extLst>
          </p:cNvPr>
          <p:cNvSpPr/>
          <p:nvPr/>
        </p:nvSpPr>
        <p:spPr>
          <a:xfrm>
            <a:off x="472965" y="5584015"/>
            <a:ext cx="1923393" cy="96169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Smartphone</a:t>
            </a:r>
          </a:p>
        </p:txBody>
      </p:sp>
      <p:sp>
        <p:nvSpPr>
          <p:cNvPr id="11" name="Rounded Rectangle 10">
            <a:extLst>
              <a:ext uri="{FF2B5EF4-FFF2-40B4-BE49-F238E27FC236}">
                <a16:creationId xmlns:a16="http://schemas.microsoft.com/office/drawing/2014/main" id="{D2D9D653-059F-9D4F-AD71-685848B6D7B5}"/>
              </a:ext>
            </a:extLst>
          </p:cNvPr>
          <p:cNvSpPr/>
          <p:nvPr/>
        </p:nvSpPr>
        <p:spPr>
          <a:xfrm>
            <a:off x="2927130" y="5584014"/>
            <a:ext cx="1923393" cy="96169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Nearest Duck (Mama)</a:t>
            </a:r>
          </a:p>
        </p:txBody>
      </p:sp>
      <p:sp>
        <p:nvSpPr>
          <p:cNvPr id="12" name="Rounded Rectangle 11">
            <a:extLst>
              <a:ext uri="{FF2B5EF4-FFF2-40B4-BE49-F238E27FC236}">
                <a16:creationId xmlns:a16="http://schemas.microsoft.com/office/drawing/2014/main" id="{7AF3B6EF-B4F4-D84F-A567-443AB2A2BEF1}"/>
              </a:ext>
            </a:extLst>
          </p:cNvPr>
          <p:cNvSpPr/>
          <p:nvPr/>
        </p:nvSpPr>
        <p:spPr>
          <a:xfrm>
            <a:off x="6253655" y="5584013"/>
            <a:ext cx="1923393" cy="96169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Intermediate Duck (n) - Mama</a:t>
            </a:r>
          </a:p>
        </p:txBody>
      </p:sp>
      <p:sp>
        <p:nvSpPr>
          <p:cNvPr id="13" name="Rounded Rectangle 12">
            <a:extLst>
              <a:ext uri="{FF2B5EF4-FFF2-40B4-BE49-F238E27FC236}">
                <a16:creationId xmlns:a16="http://schemas.microsoft.com/office/drawing/2014/main" id="{794A649A-769C-0C4B-A6D0-E02241B3B96C}"/>
              </a:ext>
            </a:extLst>
          </p:cNvPr>
          <p:cNvSpPr/>
          <p:nvPr/>
        </p:nvSpPr>
        <p:spPr>
          <a:xfrm>
            <a:off x="9879723" y="5584013"/>
            <a:ext cx="1923393" cy="96169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 enabled duck (Papa)</a:t>
            </a:r>
          </a:p>
        </p:txBody>
      </p:sp>
      <p:cxnSp>
        <p:nvCxnSpPr>
          <p:cNvPr id="14" name="Straight Arrow Connector 13">
            <a:extLst>
              <a:ext uri="{FF2B5EF4-FFF2-40B4-BE49-F238E27FC236}">
                <a16:creationId xmlns:a16="http://schemas.microsoft.com/office/drawing/2014/main" id="{660DF590-AC53-B543-8B90-40AA317A23AD}"/>
              </a:ext>
            </a:extLst>
          </p:cNvPr>
          <p:cNvCxnSpPr>
            <a:stCxn id="10" idx="3"/>
            <a:endCxn id="11" idx="1"/>
          </p:cNvCxnSpPr>
          <p:nvPr/>
        </p:nvCxnSpPr>
        <p:spPr>
          <a:xfrm flipV="1">
            <a:off x="2396358" y="6064863"/>
            <a:ext cx="5307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C587DDB-A06C-F446-99B9-A9B2BAEA6895}"/>
              </a:ext>
            </a:extLst>
          </p:cNvPr>
          <p:cNvCxnSpPr>
            <a:stCxn id="11" idx="3"/>
            <a:endCxn id="12" idx="1"/>
          </p:cNvCxnSpPr>
          <p:nvPr/>
        </p:nvCxnSpPr>
        <p:spPr>
          <a:xfrm flipV="1">
            <a:off x="4850523" y="6064862"/>
            <a:ext cx="1403132"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8518EA5-0F0F-4644-8EC0-6A5834583397}"/>
              </a:ext>
            </a:extLst>
          </p:cNvPr>
          <p:cNvCxnSpPr>
            <a:stCxn id="12" idx="3"/>
            <a:endCxn id="13" idx="1"/>
          </p:cNvCxnSpPr>
          <p:nvPr/>
        </p:nvCxnSpPr>
        <p:spPr>
          <a:xfrm>
            <a:off x="8177048" y="6064862"/>
            <a:ext cx="170267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501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1"/>
            <a:ext cx="12192000" cy="6858000"/>
          </a:xfrm>
          <a:prstGeom prst="rect">
            <a:avLst/>
          </a:prstGeom>
        </p:spPr>
      </p:pic>
      <p:sp>
        <p:nvSpPr>
          <p:cNvPr id="3" name="Rounded Rectangle 2">
            <a:extLst>
              <a:ext uri="{FF2B5EF4-FFF2-40B4-BE49-F238E27FC236}">
                <a16:creationId xmlns:a16="http://schemas.microsoft.com/office/drawing/2014/main" id="{1E6665EF-6F92-C84D-852A-3E37A1E1ACDE}"/>
              </a:ext>
            </a:extLst>
          </p:cNvPr>
          <p:cNvSpPr/>
          <p:nvPr/>
        </p:nvSpPr>
        <p:spPr>
          <a:xfrm>
            <a:off x="842596" y="698988"/>
            <a:ext cx="10506808" cy="5460023"/>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CCBA908A-0A1D-6445-86A6-29FB0E1F31E5}"/>
              </a:ext>
            </a:extLst>
          </p:cNvPr>
          <p:cNvSpPr txBox="1"/>
          <p:nvPr/>
        </p:nvSpPr>
        <p:spPr>
          <a:xfrm>
            <a:off x="2000260" y="1305340"/>
            <a:ext cx="7627316" cy="3785652"/>
          </a:xfrm>
          <a:prstGeom prst="rect">
            <a:avLst/>
          </a:prstGeom>
          <a:noFill/>
        </p:spPr>
        <p:txBody>
          <a:bodyPr wrap="square" rtlCol="0">
            <a:spAutoFit/>
          </a:bodyPr>
          <a:lstStyle/>
          <a:p>
            <a:endParaRPr lang="en-US" sz="3000" dirty="0">
              <a:solidFill>
                <a:schemeClr val="accent1"/>
              </a:solidFill>
            </a:endParaRPr>
          </a:p>
          <a:p>
            <a:r>
              <a:rPr lang="en-US" sz="2400" dirty="0"/>
              <a:t>1. Background</a:t>
            </a:r>
          </a:p>
          <a:p>
            <a:r>
              <a:rPr lang="en-US" sz="2400" dirty="0"/>
              <a:t>2. Sparrow overview</a:t>
            </a:r>
          </a:p>
          <a:p>
            <a:r>
              <a:rPr lang="en-US" sz="2400" dirty="0"/>
              <a:t>3. How Sparrow works</a:t>
            </a:r>
          </a:p>
          <a:p>
            <a:pPr marL="800100" lvl="1" indent="-342900">
              <a:buAutoNum type="alphaLcPeriod"/>
            </a:pPr>
            <a:r>
              <a:rPr lang="en-US" sz="2400" dirty="0"/>
              <a:t>Sparrow Net</a:t>
            </a:r>
          </a:p>
          <a:p>
            <a:pPr marL="800100" lvl="1" indent="-342900">
              <a:buAutoNum type="alphaLcPeriod"/>
            </a:pPr>
            <a:r>
              <a:rPr lang="en-US" sz="2400" dirty="0"/>
              <a:t>Sparrow AI </a:t>
            </a:r>
          </a:p>
          <a:p>
            <a:pPr marL="800100" lvl="1" indent="-342900">
              <a:buAutoNum type="alphaLcPeriod"/>
            </a:pPr>
            <a:r>
              <a:rPr lang="en-US" sz="2400" dirty="0"/>
              <a:t>Sparrow Applets ecosystem</a:t>
            </a:r>
          </a:p>
          <a:p>
            <a:r>
              <a:rPr lang="en-US" sz="2400" dirty="0"/>
              <a:t>4. Contributing to Sparrow platform</a:t>
            </a:r>
          </a:p>
          <a:p>
            <a:r>
              <a:rPr lang="en-US" sz="2400" dirty="0"/>
              <a:t>5. Join the community</a:t>
            </a:r>
          </a:p>
          <a:p>
            <a:pPr marL="342900" indent="-342900">
              <a:buAutoNum type="alphaLcPeriod"/>
            </a:pPr>
            <a:endParaRPr lang="en-US" dirty="0"/>
          </a:p>
        </p:txBody>
      </p:sp>
      <p:sp>
        <p:nvSpPr>
          <p:cNvPr id="8" name="TextBox 7">
            <a:extLst>
              <a:ext uri="{FF2B5EF4-FFF2-40B4-BE49-F238E27FC236}">
                <a16:creationId xmlns:a16="http://schemas.microsoft.com/office/drawing/2014/main" id="{7F857EAD-00FC-AD4A-9DE7-2079DA304B47}"/>
              </a:ext>
            </a:extLst>
          </p:cNvPr>
          <p:cNvSpPr txBox="1"/>
          <p:nvPr/>
        </p:nvSpPr>
        <p:spPr>
          <a:xfrm>
            <a:off x="0" y="0"/>
            <a:ext cx="7627316" cy="553998"/>
          </a:xfrm>
          <a:prstGeom prst="rect">
            <a:avLst/>
          </a:prstGeom>
          <a:noFill/>
        </p:spPr>
        <p:txBody>
          <a:bodyPr wrap="square" rtlCol="0">
            <a:spAutoFit/>
          </a:bodyPr>
          <a:lstStyle/>
          <a:p>
            <a:r>
              <a:rPr lang="en-US" sz="3000" dirty="0">
                <a:solidFill>
                  <a:schemeClr val="bg1"/>
                </a:solidFill>
              </a:rPr>
              <a:t>Content</a:t>
            </a:r>
          </a:p>
        </p:txBody>
      </p:sp>
    </p:spTree>
    <p:extLst>
      <p:ext uri="{BB962C8B-B14F-4D97-AF65-F5344CB8AC3E}">
        <p14:creationId xmlns:p14="http://schemas.microsoft.com/office/powerpoint/2010/main" val="1748777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6CB41-B090-8C47-86BB-1F522F6ABF16}"/>
              </a:ext>
            </a:extLst>
          </p:cNvPr>
          <p:cNvSpPr txBox="1"/>
          <p:nvPr/>
        </p:nvSpPr>
        <p:spPr>
          <a:xfrm>
            <a:off x="797530" y="2921168"/>
            <a:ext cx="7627316" cy="553998"/>
          </a:xfrm>
          <a:prstGeom prst="rect">
            <a:avLst/>
          </a:prstGeom>
          <a:noFill/>
        </p:spPr>
        <p:txBody>
          <a:bodyPr wrap="square" rtlCol="0">
            <a:spAutoFit/>
          </a:bodyPr>
          <a:lstStyle/>
          <a:p>
            <a:r>
              <a:rPr lang="en-US" sz="3000" dirty="0">
                <a:solidFill>
                  <a:srgbClr val="1BB5FF"/>
                </a:solidFill>
              </a:rPr>
              <a:t>‘Ducks’</a:t>
            </a:r>
          </a:p>
        </p:txBody>
      </p:sp>
      <p:pic>
        <p:nvPicPr>
          <p:cNvPr id="3" name="Picture 2" descr="A close up of a computer&#10;&#10;Description automatically generated">
            <a:extLst>
              <a:ext uri="{FF2B5EF4-FFF2-40B4-BE49-F238E27FC236}">
                <a16:creationId xmlns:a16="http://schemas.microsoft.com/office/drawing/2014/main" id="{3A9C1E58-2437-4D49-A757-7C37C2F274A4}"/>
              </a:ext>
            </a:extLst>
          </p:cNvPr>
          <p:cNvPicPr>
            <a:picLocks noChangeAspect="1"/>
          </p:cNvPicPr>
          <p:nvPr/>
        </p:nvPicPr>
        <p:blipFill>
          <a:blip r:embed="rId2"/>
          <a:stretch>
            <a:fillRect/>
          </a:stretch>
        </p:blipFill>
        <p:spPr>
          <a:xfrm>
            <a:off x="2221549" y="1152072"/>
            <a:ext cx="5456252" cy="4092189"/>
          </a:xfrm>
          <a:prstGeom prst="rect">
            <a:avLst/>
          </a:prstGeom>
        </p:spPr>
      </p:pic>
      <p:sp>
        <p:nvSpPr>
          <p:cNvPr id="6" name="TextBox 5">
            <a:extLst>
              <a:ext uri="{FF2B5EF4-FFF2-40B4-BE49-F238E27FC236}">
                <a16:creationId xmlns:a16="http://schemas.microsoft.com/office/drawing/2014/main" id="{2D444BD4-E25D-1A4D-BBCC-7F396FB26159}"/>
              </a:ext>
            </a:extLst>
          </p:cNvPr>
          <p:cNvSpPr txBox="1"/>
          <p:nvPr/>
        </p:nvSpPr>
        <p:spPr>
          <a:xfrm>
            <a:off x="7740862" y="1388558"/>
            <a:ext cx="2434641" cy="369332"/>
          </a:xfrm>
          <a:prstGeom prst="rect">
            <a:avLst/>
          </a:prstGeom>
          <a:noFill/>
        </p:spPr>
        <p:txBody>
          <a:bodyPr wrap="none" rtlCol="0">
            <a:spAutoFit/>
          </a:bodyPr>
          <a:lstStyle/>
          <a:p>
            <a:r>
              <a:rPr lang="en-US" b="1" dirty="0"/>
              <a:t>ESP32 with </a:t>
            </a:r>
            <a:r>
              <a:rPr lang="en-US" b="1" dirty="0" err="1"/>
              <a:t>LoRa</a:t>
            </a:r>
            <a:r>
              <a:rPr lang="en-US" b="1" dirty="0"/>
              <a:t> shield </a:t>
            </a:r>
          </a:p>
        </p:txBody>
      </p:sp>
      <p:sp>
        <p:nvSpPr>
          <p:cNvPr id="7" name="TextBox 6">
            <a:extLst>
              <a:ext uri="{FF2B5EF4-FFF2-40B4-BE49-F238E27FC236}">
                <a16:creationId xmlns:a16="http://schemas.microsoft.com/office/drawing/2014/main" id="{31DFC7E8-2D22-6F44-8152-2B352FDA48FF}"/>
              </a:ext>
            </a:extLst>
          </p:cNvPr>
          <p:cNvSpPr txBox="1"/>
          <p:nvPr/>
        </p:nvSpPr>
        <p:spPr>
          <a:xfrm>
            <a:off x="7740862" y="2042871"/>
            <a:ext cx="4517262" cy="1477328"/>
          </a:xfrm>
          <a:prstGeom prst="rect">
            <a:avLst/>
          </a:prstGeom>
          <a:noFill/>
        </p:spPr>
        <p:txBody>
          <a:bodyPr wrap="none" rtlCol="0">
            <a:spAutoFit/>
          </a:bodyPr>
          <a:lstStyle/>
          <a:p>
            <a:r>
              <a:rPr lang="en-US" b="1" dirty="0"/>
              <a:t>ESP32</a:t>
            </a:r>
          </a:p>
          <a:p>
            <a:pPr marL="285750" indent="-285750">
              <a:buFont typeface="Arial" panose="020B0604020202020204" pitchFamily="34" charset="0"/>
              <a:buChar char="•"/>
            </a:pPr>
            <a:r>
              <a:rPr lang="en-US" dirty="0"/>
              <a:t>&lt;1$ per duck</a:t>
            </a:r>
          </a:p>
          <a:p>
            <a:pPr marL="285750" indent="-285750">
              <a:buFont typeface="Arial" panose="020B0604020202020204" pitchFamily="34" charset="0"/>
              <a:buChar char="•"/>
            </a:pPr>
            <a:r>
              <a:rPr lang="en-US" dirty="0"/>
              <a:t>Inbuilt </a:t>
            </a:r>
            <a:r>
              <a:rPr lang="en-US" dirty="0" err="1"/>
              <a:t>Wifi</a:t>
            </a:r>
            <a:r>
              <a:rPr lang="en-US" dirty="0"/>
              <a:t>, BLE and Bluetooth</a:t>
            </a:r>
          </a:p>
          <a:p>
            <a:pPr marL="285750" indent="-285750">
              <a:buFont typeface="Arial" panose="020B0604020202020204" pitchFamily="34" charset="0"/>
              <a:buChar char="•"/>
            </a:pPr>
            <a:r>
              <a:rPr lang="en-US" dirty="0"/>
              <a:t>Ultra low power (Solar powered ducks)</a:t>
            </a:r>
          </a:p>
          <a:p>
            <a:pPr marL="285750" indent="-285750">
              <a:buFont typeface="Arial" panose="020B0604020202020204" pitchFamily="34" charset="0"/>
              <a:buChar char="•"/>
            </a:pPr>
            <a:r>
              <a:rPr lang="en-US" dirty="0"/>
              <a:t>Industry grade durability (-50 to 50 </a:t>
            </a:r>
            <a:r>
              <a:rPr lang="en-US" dirty="0" err="1"/>
              <a:t>Celcius</a:t>
            </a:r>
            <a:r>
              <a:rPr lang="en-US" dirty="0"/>
              <a:t>)</a:t>
            </a:r>
          </a:p>
        </p:txBody>
      </p:sp>
      <p:sp>
        <p:nvSpPr>
          <p:cNvPr id="8" name="TextBox 7">
            <a:extLst>
              <a:ext uri="{FF2B5EF4-FFF2-40B4-BE49-F238E27FC236}">
                <a16:creationId xmlns:a16="http://schemas.microsoft.com/office/drawing/2014/main" id="{F4F9ECFC-3C63-F64C-B1FD-2241BFD02239}"/>
              </a:ext>
            </a:extLst>
          </p:cNvPr>
          <p:cNvSpPr txBox="1"/>
          <p:nvPr/>
        </p:nvSpPr>
        <p:spPr>
          <a:xfrm>
            <a:off x="7740862" y="3805180"/>
            <a:ext cx="3659592" cy="1200329"/>
          </a:xfrm>
          <a:prstGeom prst="rect">
            <a:avLst/>
          </a:prstGeom>
          <a:noFill/>
        </p:spPr>
        <p:txBody>
          <a:bodyPr wrap="none" rtlCol="0">
            <a:spAutoFit/>
          </a:bodyPr>
          <a:lstStyle/>
          <a:p>
            <a:r>
              <a:rPr lang="en-US" b="1" dirty="0" err="1"/>
              <a:t>Clusterduck</a:t>
            </a:r>
            <a:endParaRPr lang="en-US" b="1" dirty="0"/>
          </a:p>
          <a:p>
            <a:pPr marL="285750" indent="-285750">
              <a:buFont typeface="Arial" panose="020B0604020202020204" pitchFamily="34" charset="0"/>
              <a:buChar char="•"/>
            </a:pPr>
            <a:r>
              <a:rPr lang="en-US" dirty="0"/>
              <a:t>4 mamas + 1 papa per 8sqKm (5$)</a:t>
            </a:r>
          </a:p>
          <a:p>
            <a:pPr marL="285750" indent="-285750">
              <a:buFont typeface="Arial" panose="020B0604020202020204" pitchFamily="34" charset="0"/>
              <a:buChar char="•"/>
            </a:pPr>
            <a:r>
              <a:rPr lang="en-US" dirty="0"/>
              <a:t>20Kbps for 50 devices</a:t>
            </a:r>
          </a:p>
          <a:p>
            <a:endParaRPr lang="en-US" dirty="0"/>
          </a:p>
        </p:txBody>
      </p:sp>
    </p:spTree>
    <p:extLst>
      <p:ext uri="{BB962C8B-B14F-4D97-AF65-F5344CB8AC3E}">
        <p14:creationId xmlns:p14="http://schemas.microsoft.com/office/powerpoint/2010/main" val="94963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8455F4D-86EE-3249-BC96-B9F61E880A0D}"/>
              </a:ext>
            </a:extLst>
          </p:cNvPr>
          <p:cNvPicPr>
            <a:picLocks noChangeAspect="1"/>
          </p:cNvPicPr>
          <p:nvPr/>
        </p:nvPicPr>
        <p:blipFill>
          <a:blip r:embed="rId2"/>
          <a:stretch>
            <a:fillRect/>
          </a:stretch>
        </p:blipFill>
        <p:spPr>
          <a:xfrm>
            <a:off x="1209097" y="948266"/>
            <a:ext cx="9773806" cy="5571067"/>
          </a:xfrm>
          <a:prstGeom prst="rect">
            <a:avLst/>
          </a:prstGeom>
        </p:spPr>
      </p:pic>
      <p:sp>
        <p:nvSpPr>
          <p:cNvPr id="4" name="TextBox 3">
            <a:extLst>
              <a:ext uri="{FF2B5EF4-FFF2-40B4-BE49-F238E27FC236}">
                <a16:creationId xmlns:a16="http://schemas.microsoft.com/office/drawing/2014/main" id="{C23BB2FE-390B-CF4A-AB8B-EB238073C374}"/>
              </a:ext>
            </a:extLst>
          </p:cNvPr>
          <p:cNvSpPr txBox="1"/>
          <p:nvPr/>
        </p:nvSpPr>
        <p:spPr>
          <a:xfrm>
            <a:off x="0" y="0"/>
            <a:ext cx="11978640" cy="553998"/>
          </a:xfrm>
          <a:prstGeom prst="rect">
            <a:avLst/>
          </a:prstGeom>
          <a:noFill/>
        </p:spPr>
        <p:txBody>
          <a:bodyPr wrap="square" rtlCol="0">
            <a:spAutoFit/>
          </a:bodyPr>
          <a:lstStyle/>
          <a:p>
            <a:r>
              <a:rPr lang="en-US" sz="3000" dirty="0">
                <a:solidFill>
                  <a:srgbClr val="006064"/>
                </a:solidFill>
              </a:rPr>
              <a:t>IoT protocols comparison</a:t>
            </a:r>
          </a:p>
        </p:txBody>
      </p:sp>
    </p:spTree>
    <p:extLst>
      <p:ext uri="{BB962C8B-B14F-4D97-AF65-F5344CB8AC3E}">
        <p14:creationId xmlns:p14="http://schemas.microsoft.com/office/powerpoint/2010/main" val="3087977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E19358F-7B1D-504C-A35E-C2732375B289}"/>
              </a:ext>
            </a:extLst>
          </p:cNvPr>
          <p:cNvPicPr>
            <a:picLocks noChangeAspect="1"/>
          </p:cNvPicPr>
          <p:nvPr/>
        </p:nvPicPr>
        <p:blipFill>
          <a:blip r:embed="rId2"/>
          <a:stretch>
            <a:fillRect/>
          </a:stretch>
        </p:blipFill>
        <p:spPr>
          <a:xfrm>
            <a:off x="3709178" y="477315"/>
            <a:ext cx="7871156" cy="5903367"/>
          </a:xfrm>
          <a:prstGeom prst="rect">
            <a:avLst/>
          </a:prstGeom>
        </p:spPr>
      </p:pic>
      <p:sp>
        <p:nvSpPr>
          <p:cNvPr id="2" name="Rectangle 1">
            <a:extLst>
              <a:ext uri="{FF2B5EF4-FFF2-40B4-BE49-F238E27FC236}">
                <a16:creationId xmlns:a16="http://schemas.microsoft.com/office/drawing/2014/main" id="{32246C29-9E9A-D14F-BA64-7508D6A5DE9B}"/>
              </a:ext>
            </a:extLst>
          </p:cNvPr>
          <p:cNvSpPr/>
          <p:nvPr/>
        </p:nvSpPr>
        <p:spPr>
          <a:xfrm>
            <a:off x="611666" y="3151999"/>
            <a:ext cx="2203617" cy="553998"/>
          </a:xfrm>
          <a:prstGeom prst="rect">
            <a:avLst/>
          </a:prstGeom>
        </p:spPr>
        <p:txBody>
          <a:bodyPr wrap="none">
            <a:spAutoFit/>
          </a:bodyPr>
          <a:lstStyle/>
          <a:p>
            <a:r>
              <a:rPr lang="en-US" sz="3000" dirty="0">
                <a:solidFill>
                  <a:srgbClr val="1BB5FF"/>
                </a:solidFill>
              </a:rPr>
              <a:t>‘</a:t>
            </a:r>
            <a:r>
              <a:rPr lang="en-US" sz="3000" dirty="0" err="1">
                <a:solidFill>
                  <a:srgbClr val="1BB5FF"/>
                </a:solidFill>
              </a:rPr>
              <a:t>Clusterduck</a:t>
            </a:r>
            <a:r>
              <a:rPr lang="en-US" sz="3000" dirty="0">
                <a:solidFill>
                  <a:srgbClr val="1BB5FF"/>
                </a:solidFill>
              </a:rPr>
              <a:t>’</a:t>
            </a:r>
          </a:p>
        </p:txBody>
      </p:sp>
      <p:sp>
        <p:nvSpPr>
          <p:cNvPr id="4" name="Rectangle 3">
            <a:extLst>
              <a:ext uri="{FF2B5EF4-FFF2-40B4-BE49-F238E27FC236}">
                <a16:creationId xmlns:a16="http://schemas.microsoft.com/office/drawing/2014/main" id="{FDDDD8E3-A0EB-4243-9F8F-81DEDE198290}"/>
              </a:ext>
            </a:extLst>
          </p:cNvPr>
          <p:cNvSpPr/>
          <p:nvPr/>
        </p:nvSpPr>
        <p:spPr>
          <a:xfrm>
            <a:off x="3515710" y="2806262"/>
            <a:ext cx="8418787" cy="386255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493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6CB41-B090-8C47-86BB-1F522F6ABF16}"/>
              </a:ext>
            </a:extLst>
          </p:cNvPr>
          <p:cNvSpPr txBox="1"/>
          <p:nvPr/>
        </p:nvSpPr>
        <p:spPr>
          <a:xfrm>
            <a:off x="614650" y="2921168"/>
            <a:ext cx="7627316" cy="1015663"/>
          </a:xfrm>
          <a:prstGeom prst="rect">
            <a:avLst/>
          </a:prstGeom>
          <a:noFill/>
        </p:spPr>
        <p:txBody>
          <a:bodyPr wrap="square" rtlCol="0">
            <a:spAutoFit/>
          </a:bodyPr>
          <a:lstStyle/>
          <a:p>
            <a:r>
              <a:rPr lang="en-US" sz="3000" dirty="0">
                <a:solidFill>
                  <a:srgbClr val="1BB5FF"/>
                </a:solidFill>
              </a:rPr>
              <a:t>Sparrow Net </a:t>
            </a:r>
          </a:p>
          <a:p>
            <a:r>
              <a:rPr lang="en-US" sz="3000" dirty="0">
                <a:solidFill>
                  <a:srgbClr val="1BB5FF"/>
                </a:solidFill>
              </a:rPr>
              <a:t>Smartphones</a:t>
            </a:r>
          </a:p>
        </p:txBody>
      </p:sp>
      <p:pic>
        <p:nvPicPr>
          <p:cNvPr id="3" name="Picture 2" descr="A picture containing toy&#10;&#10;Description automatically generated">
            <a:extLst>
              <a:ext uri="{FF2B5EF4-FFF2-40B4-BE49-F238E27FC236}">
                <a16:creationId xmlns:a16="http://schemas.microsoft.com/office/drawing/2014/main" id="{2B2D62B6-1B2B-C049-9319-FDF521F35D8B}"/>
              </a:ext>
            </a:extLst>
          </p:cNvPr>
          <p:cNvPicPr>
            <a:picLocks noChangeAspect="1"/>
          </p:cNvPicPr>
          <p:nvPr/>
        </p:nvPicPr>
        <p:blipFill>
          <a:blip r:embed="rId2"/>
          <a:stretch>
            <a:fillRect/>
          </a:stretch>
        </p:blipFill>
        <p:spPr>
          <a:xfrm>
            <a:off x="2846832" y="-213360"/>
            <a:ext cx="9192768" cy="7071360"/>
          </a:xfrm>
          <a:prstGeom prst="rect">
            <a:avLst/>
          </a:prstGeom>
        </p:spPr>
      </p:pic>
    </p:spTree>
    <p:extLst>
      <p:ext uri="{BB962C8B-B14F-4D97-AF65-F5344CB8AC3E}">
        <p14:creationId xmlns:p14="http://schemas.microsoft.com/office/powerpoint/2010/main" val="403210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smart phone&#10;&#10;Description automatically generated">
            <a:extLst>
              <a:ext uri="{FF2B5EF4-FFF2-40B4-BE49-F238E27FC236}">
                <a16:creationId xmlns:a16="http://schemas.microsoft.com/office/drawing/2014/main" id="{51AE65F6-B219-C349-B5D7-582D2831D8E7}"/>
              </a:ext>
            </a:extLst>
          </p:cNvPr>
          <p:cNvPicPr>
            <a:picLocks noChangeAspect="1"/>
          </p:cNvPicPr>
          <p:nvPr/>
        </p:nvPicPr>
        <p:blipFill>
          <a:blip r:embed="rId2"/>
          <a:stretch>
            <a:fillRect/>
          </a:stretch>
        </p:blipFill>
        <p:spPr>
          <a:xfrm>
            <a:off x="3622418" y="1517129"/>
            <a:ext cx="7777102" cy="3823742"/>
          </a:xfrm>
          <a:prstGeom prst="rect">
            <a:avLst/>
          </a:prstGeom>
        </p:spPr>
      </p:pic>
      <p:sp>
        <p:nvSpPr>
          <p:cNvPr id="4" name="TextBox 3">
            <a:extLst>
              <a:ext uri="{FF2B5EF4-FFF2-40B4-BE49-F238E27FC236}">
                <a16:creationId xmlns:a16="http://schemas.microsoft.com/office/drawing/2014/main" id="{E57D9B2B-4DDA-1F4D-814E-4DA2F54D953D}"/>
              </a:ext>
            </a:extLst>
          </p:cNvPr>
          <p:cNvSpPr txBox="1"/>
          <p:nvPr/>
        </p:nvSpPr>
        <p:spPr>
          <a:xfrm>
            <a:off x="177625" y="2875002"/>
            <a:ext cx="7627316" cy="553998"/>
          </a:xfrm>
          <a:prstGeom prst="rect">
            <a:avLst/>
          </a:prstGeom>
          <a:noFill/>
        </p:spPr>
        <p:txBody>
          <a:bodyPr wrap="square" rtlCol="0">
            <a:spAutoFit/>
          </a:bodyPr>
          <a:lstStyle/>
          <a:p>
            <a:r>
              <a:rPr lang="en-US" sz="3000" dirty="0">
                <a:solidFill>
                  <a:srgbClr val="1BB5FF"/>
                </a:solidFill>
              </a:rPr>
              <a:t>Smartphone mesh</a:t>
            </a:r>
          </a:p>
        </p:txBody>
      </p:sp>
    </p:spTree>
    <p:extLst>
      <p:ext uri="{BB962C8B-B14F-4D97-AF65-F5344CB8AC3E}">
        <p14:creationId xmlns:p14="http://schemas.microsoft.com/office/powerpoint/2010/main" val="113979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E19358F-7B1D-504C-A35E-C2732375B289}"/>
              </a:ext>
            </a:extLst>
          </p:cNvPr>
          <p:cNvPicPr>
            <a:picLocks noChangeAspect="1"/>
          </p:cNvPicPr>
          <p:nvPr/>
        </p:nvPicPr>
        <p:blipFill>
          <a:blip r:embed="rId2"/>
          <a:stretch>
            <a:fillRect/>
          </a:stretch>
        </p:blipFill>
        <p:spPr>
          <a:xfrm>
            <a:off x="3709178" y="477315"/>
            <a:ext cx="7871156" cy="5903367"/>
          </a:xfrm>
          <a:prstGeom prst="rect">
            <a:avLst/>
          </a:prstGeom>
        </p:spPr>
      </p:pic>
      <p:sp>
        <p:nvSpPr>
          <p:cNvPr id="2" name="Rectangle 1">
            <a:extLst>
              <a:ext uri="{FF2B5EF4-FFF2-40B4-BE49-F238E27FC236}">
                <a16:creationId xmlns:a16="http://schemas.microsoft.com/office/drawing/2014/main" id="{32246C29-9E9A-D14F-BA64-7508D6A5DE9B}"/>
              </a:ext>
            </a:extLst>
          </p:cNvPr>
          <p:cNvSpPr/>
          <p:nvPr/>
        </p:nvSpPr>
        <p:spPr>
          <a:xfrm>
            <a:off x="257503" y="3151999"/>
            <a:ext cx="3258207" cy="553998"/>
          </a:xfrm>
          <a:prstGeom prst="rect">
            <a:avLst/>
          </a:prstGeom>
        </p:spPr>
        <p:txBody>
          <a:bodyPr wrap="square">
            <a:spAutoFit/>
          </a:bodyPr>
          <a:lstStyle/>
          <a:p>
            <a:r>
              <a:rPr lang="en-US" sz="3000" dirty="0" err="1">
                <a:solidFill>
                  <a:srgbClr val="1BB5FF"/>
                </a:solidFill>
              </a:rPr>
              <a:t>Clusterduck</a:t>
            </a:r>
            <a:r>
              <a:rPr lang="en-US" sz="3000" dirty="0">
                <a:solidFill>
                  <a:srgbClr val="1BB5FF"/>
                </a:solidFill>
              </a:rPr>
              <a:t> link</a:t>
            </a:r>
          </a:p>
        </p:txBody>
      </p:sp>
      <p:sp>
        <p:nvSpPr>
          <p:cNvPr id="4" name="Rectangle 3">
            <a:extLst>
              <a:ext uri="{FF2B5EF4-FFF2-40B4-BE49-F238E27FC236}">
                <a16:creationId xmlns:a16="http://schemas.microsoft.com/office/drawing/2014/main" id="{FDDDD8E3-A0EB-4243-9F8F-81DEDE198290}"/>
              </a:ext>
            </a:extLst>
          </p:cNvPr>
          <p:cNvSpPr/>
          <p:nvPr/>
        </p:nvSpPr>
        <p:spPr>
          <a:xfrm>
            <a:off x="3515710" y="189186"/>
            <a:ext cx="8418787" cy="395714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228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246C29-9E9A-D14F-BA64-7508D6A5DE9B}"/>
              </a:ext>
            </a:extLst>
          </p:cNvPr>
          <p:cNvSpPr/>
          <p:nvPr/>
        </p:nvSpPr>
        <p:spPr>
          <a:xfrm>
            <a:off x="257503" y="261761"/>
            <a:ext cx="3258207" cy="1015663"/>
          </a:xfrm>
          <a:prstGeom prst="rect">
            <a:avLst/>
          </a:prstGeom>
        </p:spPr>
        <p:txBody>
          <a:bodyPr wrap="square">
            <a:spAutoFit/>
          </a:bodyPr>
          <a:lstStyle/>
          <a:p>
            <a:r>
              <a:rPr lang="en-US" sz="3000" dirty="0">
                <a:solidFill>
                  <a:srgbClr val="1BB5FF"/>
                </a:solidFill>
              </a:rPr>
              <a:t>AODV Protocol </a:t>
            </a:r>
          </a:p>
          <a:p>
            <a:endParaRPr lang="en-US" sz="3000" dirty="0">
              <a:solidFill>
                <a:srgbClr val="1BB5FF"/>
              </a:solidFill>
            </a:endParaRPr>
          </a:p>
        </p:txBody>
      </p:sp>
      <p:sp>
        <p:nvSpPr>
          <p:cNvPr id="14" name="Rectangle 13">
            <a:extLst>
              <a:ext uri="{FF2B5EF4-FFF2-40B4-BE49-F238E27FC236}">
                <a16:creationId xmlns:a16="http://schemas.microsoft.com/office/drawing/2014/main" id="{EEF22083-99CF-BE4D-A417-2CEBDDE04648}"/>
              </a:ext>
            </a:extLst>
          </p:cNvPr>
          <p:cNvSpPr/>
          <p:nvPr/>
        </p:nvSpPr>
        <p:spPr>
          <a:xfrm>
            <a:off x="353582" y="1782077"/>
            <a:ext cx="1860331" cy="55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Neighbors List </a:t>
            </a:r>
          </a:p>
          <a:p>
            <a:pPr algn="ctr"/>
            <a:r>
              <a:rPr lang="en-US" dirty="0"/>
              <a:t>(5 mins TTL)</a:t>
            </a:r>
          </a:p>
        </p:txBody>
      </p:sp>
      <p:sp>
        <p:nvSpPr>
          <p:cNvPr id="15" name="Rectangle 14">
            <a:extLst>
              <a:ext uri="{FF2B5EF4-FFF2-40B4-BE49-F238E27FC236}">
                <a16:creationId xmlns:a16="http://schemas.microsoft.com/office/drawing/2014/main" id="{EFCF13EF-C6C4-0748-900D-17C97695CF24}"/>
              </a:ext>
            </a:extLst>
          </p:cNvPr>
          <p:cNvSpPr/>
          <p:nvPr/>
        </p:nvSpPr>
        <p:spPr>
          <a:xfrm>
            <a:off x="353581" y="2509918"/>
            <a:ext cx="1860331" cy="55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Messages buffer (1 day TTL)</a:t>
            </a:r>
          </a:p>
        </p:txBody>
      </p:sp>
      <p:sp>
        <p:nvSpPr>
          <p:cNvPr id="25" name="TextBox 24">
            <a:extLst>
              <a:ext uri="{FF2B5EF4-FFF2-40B4-BE49-F238E27FC236}">
                <a16:creationId xmlns:a16="http://schemas.microsoft.com/office/drawing/2014/main" id="{3C309A28-F864-A442-B7C3-4F186983965A}"/>
              </a:ext>
            </a:extLst>
          </p:cNvPr>
          <p:cNvSpPr txBox="1"/>
          <p:nvPr/>
        </p:nvSpPr>
        <p:spPr>
          <a:xfrm>
            <a:off x="257503" y="1328454"/>
            <a:ext cx="2105385" cy="369332"/>
          </a:xfrm>
          <a:prstGeom prst="rect">
            <a:avLst/>
          </a:prstGeom>
          <a:noFill/>
        </p:spPr>
        <p:txBody>
          <a:bodyPr wrap="none" rtlCol="0">
            <a:spAutoFit/>
          </a:bodyPr>
          <a:lstStyle/>
          <a:p>
            <a:r>
              <a:rPr lang="en-US" dirty="0"/>
              <a:t>All devices maintain</a:t>
            </a:r>
          </a:p>
        </p:txBody>
      </p:sp>
      <p:sp>
        <p:nvSpPr>
          <p:cNvPr id="26" name="Rectangle 25">
            <a:extLst>
              <a:ext uri="{FF2B5EF4-FFF2-40B4-BE49-F238E27FC236}">
                <a16:creationId xmlns:a16="http://schemas.microsoft.com/office/drawing/2014/main" id="{3FD532B1-50D0-0F48-913E-B6E7E086423A}"/>
              </a:ext>
            </a:extLst>
          </p:cNvPr>
          <p:cNvSpPr/>
          <p:nvPr/>
        </p:nvSpPr>
        <p:spPr>
          <a:xfrm>
            <a:off x="353582" y="4150265"/>
            <a:ext cx="2052523" cy="55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Discovery message</a:t>
            </a:r>
          </a:p>
        </p:txBody>
      </p:sp>
      <p:sp>
        <p:nvSpPr>
          <p:cNvPr id="27" name="Rectangle 26">
            <a:extLst>
              <a:ext uri="{FF2B5EF4-FFF2-40B4-BE49-F238E27FC236}">
                <a16:creationId xmlns:a16="http://schemas.microsoft.com/office/drawing/2014/main" id="{43BD190C-D515-394D-90DA-18AD6C2B395E}"/>
              </a:ext>
            </a:extLst>
          </p:cNvPr>
          <p:cNvSpPr/>
          <p:nvPr/>
        </p:nvSpPr>
        <p:spPr>
          <a:xfrm>
            <a:off x="353581" y="4878106"/>
            <a:ext cx="2052523" cy="55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 buffer</a:t>
            </a:r>
          </a:p>
        </p:txBody>
      </p:sp>
      <p:sp>
        <p:nvSpPr>
          <p:cNvPr id="28" name="TextBox 27">
            <a:extLst>
              <a:ext uri="{FF2B5EF4-FFF2-40B4-BE49-F238E27FC236}">
                <a16:creationId xmlns:a16="http://schemas.microsoft.com/office/drawing/2014/main" id="{4F1A0658-85EF-7C49-8A04-15AD4D74A28C}"/>
              </a:ext>
            </a:extLst>
          </p:cNvPr>
          <p:cNvSpPr txBox="1"/>
          <p:nvPr/>
        </p:nvSpPr>
        <p:spPr>
          <a:xfrm>
            <a:off x="257503" y="3696642"/>
            <a:ext cx="2148602" cy="369332"/>
          </a:xfrm>
          <a:prstGeom prst="rect">
            <a:avLst/>
          </a:prstGeom>
          <a:noFill/>
        </p:spPr>
        <p:txBody>
          <a:bodyPr wrap="none" rtlCol="0">
            <a:spAutoFit/>
          </a:bodyPr>
          <a:lstStyle/>
          <a:p>
            <a:r>
              <a:rPr lang="en-US" dirty="0"/>
              <a:t>All devices broadcast</a:t>
            </a:r>
          </a:p>
        </p:txBody>
      </p:sp>
      <p:sp>
        <p:nvSpPr>
          <p:cNvPr id="32" name="Oval 31">
            <a:extLst>
              <a:ext uri="{FF2B5EF4-FFF2-40B4-BE49-F238E27FC236}">
                <a16:creationId xmlns:a16="http://schemas.microsoft.com/office/drawing/2014/main" id="{21027FF8-F5C6-1541-A840-E9109ABC1094}"/>
              </a:ext>
            </a:extLst>
          </p:cNvPr>
          <p:cNvSpPr/>
          <p:nvPr/>
        </p:nvSpPr>
        <p:spPr>
          <a:xfrm>
            <a:off x="3923414" y="2829539"/>
            <a:ext cx="867103" cy="867103"/>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sp>
        <p:nvSpPr>
          <p:cNvPr id="33" name="Oval 32">
            <a:extLst>
              <a:ext uri="{FF2B5EF4-FFF2-40B4-BE49-F238E27FC236}">
                <a16:creationId xmlns:a16="http://schemas.microsoft.com/office/drawing/2014/main" id="{447B9C4F-30B4-5F49-B087-3330BED6169A}"/>
              </a:ext>
            </a:extLst>
          </p:cNvPr>
          <p:cNvSpPr/>
          <p:nvPr/>
        </p:nvSpPr>
        <p:spPr>
          <a:xfrm>
            <a:off x="10909176" y="2988805"/>
            <a:ext cx="867103" cy="867103"/>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cxnSp>
        <p:nvCxnSpPr>
          <p:cNvPr id="36" name="Straight Arrow Connector 35">
            <a:extLst>
              <a:ext uri="{FF2B5EF4-FFF2-40B4-BE49-F238E27FC236}">
                <a16:creationId xmlns:a16="http://schemas.microsoft.com/office/drawing/2014/main" id="{49D9A85B-48CC-A543-86D3-59E370C80FEF}"/>
              </a:ext>
            </a:extLst>
          </p:cNvPr>
          <p:cNvCxnSpPr/>
          <p:nvPr/>
        </p:nvCxnSpPr>
        <p:spPr>
          <a:xfrm>
            <a:off x="4871545" y="1316569"/>
            <a:ext cx="569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5DAE063-1D6B-DE49-A964-655B6BB33751}"/>
              </a:ext>
            </a:extLst>
          </p:cNvPr>
          <p:cNvSpPr txBox="1"/>
          <p:nvPr/>
        </p:nvSpPr>
        <p:spPr>
          <a:xfrm>
            <a:off x="6928121" y="947237"/>
            <a:ext cx="1954831" cy="369332"/>
          </a:xfrm>
          <a:prstGeom prst="rect">
            <a:avLst/>
          </a:prstGeom>
          <a:noFill/>
        </p:spPr>
        <p:txBody>
          <a:bodyPr wrap="none" rtlCol="0">
            <a:spAutoFit/>
          </a:bodyPr>
          <a:lstStyle/>
          <a:p>
            <a:r>
              <a:rPr lang="en-US" dirty="0"/>
              <a:t>Discovery message</a:t>
            </a:r>
          </a:p>
        </p:txBody>
      </p:sp>
      <p:cxnSp>
        <p:nvCxnSpPr>
          <p:cNvPr id="38" name="Straight Arrow Connector 37">
            <a:extLst>
              <a:ext uri="{FF2B5EF4-FFF2-40B4-BE49-F238E27FC236}">
                <a16:creationId xmlns:a16="http://schemas.microsoft.com/office/drawing/2014/main" id="{CC76050F-0992-D941-ACB6-3B62A32EA528}"/>
              </a:ext>
            </a:extLst>
          </p:cNvPr>
          <p:cNvCxnSpPr>
            <a:cxnSpLocks/>
          </p:cNvCxnSpPr>
          <p:nvPr/>
        </p:nvCxnSpPr>
        <p:spPr>
          <a:xfrm flipH="1">
            <a:off x="4871545" y="2016080"/>
            <a:ext cx="569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5EB88F6-CE95-A24B-82FB-8999574F521D}"/>
              </a:ext>
            </a:extLst>
          </p:cNvPr>
          <p:cNvSpPr txBox="1"/>
          <p:nvPr/>
        </p:nvSpPr>
        <p:spPr>
          <a:xfrm>
            <a:off x="7645689" y="1675078"/>
            <a:ext cx="519694" cy="369332"/>
          </a:xfrm>
          <a:prstGeom prst="rect">
            <a:avLst/>
          </a:prstGeom>
          <a:noFill/>
        </p:spPr>
        <p:txBody>
          <a:bodyPr wrap="none" rtlCol="0">
            <a:spAutoFit/>
          </a:bodyPr>
          <a:lstStyle/>
          <a:p>
            <a:r>
              <a:rPr lang="en-US" dirty="0"/>
              <a:t>Ack</a:t>
            </a:r>
          </a:p>
        </p:txBody>
      </p:sp>
      <p:cxnSp>
        <p:nvCxnSpPr>
          <p:cNvPr id="40" name="Straight Arrow Connector 39">
            <a:extLst>
              <a:ext uri="{FF2B5EF4-FFF2-40B4-BE49-F238E27FC236}">
                <a16:creationId xmlns:a16="http://schemas.microsoft.com/office/drawing/2014/main" id="{F4D6EC35-1B42-814D-BC84-49C5B10DDC10}"/>
              </a:ext>
            </a:extLst>
          </p:cNvPr>
          <p:cNvCxnSpPr/>
          <p:nvPr/>
        </p:nvCxnSpPr>
        <p:spPr>
          <a:xfrm>
            <a:off x="4894609" y="2757574"/>
            <a:ext cx="569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C9D9AD-3949-B547-AF9F-F9ABB02E07F4}"/>
              </a:ext>
            </a:extLst>
          </p:cNvPr>
          <p:cNvSpPr txBox="1"/>
          <p:nvPr/>
        </p:nvSpPr>
        <p:spPr>
          <a:xfrm>
            <a:off x="6729477" y="2388242"/>
            <a:ext cx="2352119" cy="369332"/>
          </a:xfrm>
          <a:prstGeom prst="rect">
            <a:avLst/>
          </a:prstGeom>
          <a:noFill/>
        </p:spPr>
        <p:txBody>
          <a:bodyPr wrap="none" rtlCol="0">
            <a:spAutoFit/>
          </a:bodyPr>
          <a:lstStyle/>
          <a:p>
            <a:r>
              <a:rPr lang="en-US" dirty="0"/>
              <a:t>Available message keys</a:t>
            </a:r>
          </a:p>
        </p:txBody>
      </p:sp>
      <p:cxnSp>
        <p:nvCxnSpPr>
          <p:cNvPr id="42" name="Straight Arrow Connector 41">
            <a:extLst>
              <a:ext uri="{FF2B5EF4-FFF2-40B4-BE49-F238E27FC236}">
                <a16:creationId xmlns:a16="http://schemas.microsoft.com/office/drawing/2014/main" id="{F064DA48-0E2A-3B45-9B28-887F275E0FD7}"/>
              </a:ext>
            </a:extLst>
          </p:cNvPr>
          <p:cNvCxnSpPr>
            <a:cxnSpLocks/>
          </p:cNvCxnSpPr>
          <p:nvPr/>
        </p:nvCxnSpPr>
        <p:spPr>
          <a:xfrm flipH="1">
            <a:off x="4894609" y="3457085"/>
            <a:ext cx="569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276F3A5-CB9F-6A4D-9D53-9172FD0BDA96}"/>
              </a:ext>
            </a:extLst>
          </p:cNvPr>
          <p:cNvSpPr txBox="1"/>
          <p:nvPr/>
        </p:nvSpPr>
        <p:spPr>
          <a:xfrm>
            <a:off x="6729477" y="3116083"/>
            <a:ext cx="2352119" cy="369332"/>
          </a:xfrm>
          <a:prstGeom prst="rect">
            <a:avLst/>
          </a:prstGeom>
          <a:noFill/>
        </p:spPr>
        <p:txBody>
          <a:bodyPr wrap="none" rtlCol="0">
            <a:spAutoFit/>
          </a:bodyPr>
          <a:lstStyle/>
          <a:p>
            <a:r>
              <a:rPr lang="en-US" dirty="0"/>
              <a:t>Available message keys</a:t>
            </a:r>
          </a:p>
        </p:txBody>
      </p:sp>
      <p:cxnSp>
        <p:nvCxnSpPr>
          <p:cNvPr id="44" name="Straight Arrow Connector 43">
            <a:extLst>
              <a:ext uri="{FF2B5EF4-FFF2-40B4-BE49-F238E27FC236}">
                <a16:creationId xmlns:a16="http://schemas.microsoft.com/office/drawing/2014/main" id="{4285883A-FF03-4646-ACED-18041B7AB423}"/>
              </a:ext>
            </a:extLst>
          </p:cNvPr>
          <p:cNvCxnSpPr/>
          <p:nvPr/>
        </p:nvCxnSpPr>
        <p:spPr>
          <a:xfrm>
            <a:off x="4894609" y="4115622"/>
            <a:ext cx="569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4F4FE9E-2336-4F4D-B8C9-DB11BB9360B3}"/>
              </a:ext>
            </a:extLst>
          </p:cNvPr>
          <p:cNvSpPr txBox="1"/>
          <p:nvPr/>
        </p:nvSpPr>
        <p:spPr>
          <a:xfrm>
            <a:off x="7088005" y="3746290"/>
            <a:ext cx="1635063" cy="369332"/>
          </a:xfrm>
          <a:prstGeom prst="rect">
            <a:avLst/>
          </a:prstGeom>
          <a:noFill/>
        </p:spPr>
        <p:txBody>
          <a:bodyPr wrap="none" rtlCol="0">
            <a:spAutoFit/>
          </a:bodyPr>
          <a:lstStyle/>
          <a:p>
            <a:r>
              <a:rPr lang="en-US" dirty="0"/>
              <a:t>Message buffer</a:t>
            </a:r>
          </a:p>
        </p:txBody>
      </p:sp>
      <p:cxnSp>
        <p:nvCxnSpPr>
          <p:cNvPr id="46" name="Straight Arrow Connector 45">
            <a:extLst>
              <a:ext uri="{FF2B5EF4-FFF2-40B4-BE49-F238E27FC236}">
                <a16:creationId xmlns:a16="http://schemas.microsoft.com/office/drawing/2014/main" id="{A530DACF-E5B9-304C-ADE1-C9CF2137117E}"/>
              </a:ext>
            </a:extLst>
          </p:cNvPr>
          <p:cNvCxnSpPr>
            <a:cxnSpLocks/>
          </p:cNvCxnSpPr>
          <p:nvPr/>
        </p:nvCxnSpPr>
        <p:spPr>
          <a:xfrm flipH="1">
            <a:off x="4894609" y="4815133"/>
            <a:ext cx="569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FEACDBF-7242-5A42-A3DE-929DF8442D58}"/>
              </a:ext>
            </a:extLst>
          </p:cNvPr>
          <p:cNvSpPr txBox="1"/>
          <p:nvPr/>
        </p:nvSpPr>
        <p:spPr>
          <a:xfrm>
            <a:off x="7088005" y="4474131"/>
            <a:ext cx="1635063" cy="369332"/>
          </a:xfrm>
          <a:prstGeom prst="rect">
            <a:avLst/>
          </a:prstGeom>
          <a:noFill/>
        </p:spPr>
        <p:txBody>
          <a:bodyPr wrap="none" rtlCol="0">
            <a:spAutoFit/>
          </a:bodyPr>
          <a:lstStyle/>
          <a:p>
            <a:r>
              <a:rPr lang="en-US" dirty="0"/>
              <a:t>Message buffer</a:t>
            </a:r>
          </a:p>
        </p:txBody>
      </p:sp>
      <p:cxnSp>
        <p:nvCxnSpPr>
          <p:cNvPr id="50" name="Straight Arrow Connector 49">
            <a:extLst>
              <a:ext uri="{FF2B5EF4-FFF2-40B4-BE49-F238E27FC236}">
                <a16:creationId xmlns:a16="http://schemas.microsoft.com/office/drawing/2014/main" id="{B09AB24D-67AF-0640-BA9E-2A6114CD2D78}"/>
              </a:ext>
            </a:extLst>
          </p:cNvPr>
          <p:cNvCxnSpPr/>
          <p:nvPr/>
        </p:nvCxnSpPr>
        <p:spPr>
          <a:xfrm>
            <a:off x="4894609" y="5444086"/>
            <a:ext cx="569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E44E42-033C-A240-8A38-9F5192F95CFE}"/>
              </a:ext>
            </a:extLst>
          </p:cNvPr>
          <p:cNvSpPr txBox="1"/>
          <p:nvPr/>
        </p:nvSpPr>
        <p:spPr>
          <a:xfrm>
            <a:off x="7639803" y="5074754"/>
            <a:ext cx="519694" cy="369332"/>
          </a:xfrm>
          <a:prstGeom prst="rect">
            <a:avLst/>
          </a:prstGeom>
          <a:noFill/>
        </p:spPr>
        <p:txBody>
          <a:bodyPr wrap="none" rtlCol="0">
            <a:spAutoFit/>
          </a:bodyPr>
          <a:lstStyle/>
          <a:p>
            <a:r>
              <a:rPr lang="en-US" dirty="0"/>
              <a:t>Ack</a:t>
            </a:r>
          </a:p>
        </p:txBody>
      </p:sp>
      <p:cxnSp>
        <p:nvCxnSpPr>
          <p:cNvPr id="52" name="Straight Arrow Connector 51">
            <a:extLst>
              <a:ext uri="{FF2B5EF4-FFF2-40B4-BE49-F238E27FC236}">
                <a16:creationId xmlns:a16="http://schemas.microsoft.com/office/drawing/2014/main" id="{8730BC73-72AB-884A-9C4B-5A4A3D0E5AE6}"/>
              </a:ext>
            </a:extLst>
          </p:cNvPr>
          <p:cNvCxnSpPr>
            <a:cxnSpLocks/>
          </p:cNvCxnSpPr>
          <p:nvPr/>
        </p:nvCxnSpPr>
        <p:spPr>
          <a:xfrm flipH="1">
            <a:off x="4894609" y="6143597"/>
            <a:ext cx="5694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242F143-F6C3-B341-B8DE-6FF0CDCEB0E8}"/>
              </a:ext>
            </a:extLst>
          </p:cNvPr>
          <p:cNvSpPr txBox="1"/>
          <p:nvPr/>
        </p:nvSpPr>
        <p:spPr>
          <a:xfrm>
            <a:off x="7639803" y="5802595"/>
            <a:ext cx="519694" cy="369332"/>
          </a:xfrm>
          <a:prstGeom prst="rect">
            <a:avLst/>
          </a:prstGeom>
          <a:noFill/>
        </p:spPr>
        <p:txBody>
          <a:bodyPr wrap="none" rtlCol="0">
            <a:spAutoFit/>
          </a:bodyPr>
          <a:lstStyle/>
          <a:p>
            <a:r>
              <a:rPr lang="en-US" dirty="0"/>
              <a:t>Ack</a:t>
            </a:r>
          </a:p>
        </p:txBody>
      </p:sp>
    </p:spTree>
    <p:extLst>
      <p:ext uri="{BB962C8B-B14F-4D97-AF65-F5344CB8AC3E}">
        <p14:creationId xmlns:p14="http://schemas.microsoft.com/office/powerpoint/2010/main" val="1747937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BA08A02F-351F-274E-B03B-F9AD8200DF96}"/>
              </a:ext>
            </a:extLst>
          </p:cNvPr>
          <p:cNvCxnSpPr/>
          <p:nvPr/>
        </p:nvCxnSpPr>
        <p:spPr>
          <a:xfrm>
            <a:off x="8828690" y="4981903"/>
            <a:ext cx="1939158" cy="646387"/>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2246C29-9E9A-D14F-BA64-7508D6A5DE9B}"/>
              </a:ext>
            </a:extLst>
          </p:cNvPr>
          <p:cNvSpPr/>
          <p:nvPr/>
        </p:nvSpPr>
        <p:spPr>
          <a:xfrm>
            <a:off x="257503" y="3151999"/>
            <a:ext cx="3258207" cy="553998"/>
          </a:xfrm>
          <a:prstGeom prst="rect">
            <a:avLst/>
          </a:prstGeom>
        </p:spPr>
        <p:txBody>
          <a:bodyPr wrap="square">
            <a:spAutoFit/>
          </a:bodyPr>
          <a:lstStyle/>
          <a:p>
            <a:r>
              <a:rPr lang="en-US" sz="3000" dirty="0">
                <a:solidFill>
                  <a:srgbClr val="1BB5FF"/>
                </a:solidFill>
              </a:rPr>
              <a:t>AODV Protocol</a:t>
            </a:r>
          </a:p>
        </p:txBody>
      </p:sp>
      <p:sp>
        <p:nvSpPr>
          <p:cNvPr id="5" name="Oval 4">
            <a:extLst>
              <a:ext uri="{FF2B5EF4-FFF2-40B4-BE49-F238E27FC236}">
                <a16:creationId xmlns:a16="http://schemas.microsoft.com/office/drawing/2014/main" id="{9CAF8B83-CD1E-234A-B9F7-0896728946DF}"/>
              </a:ext>
            </a:extLst>
          </p:cNvPr>
          <p:cNvSpPr/>
          <p:nvPr/>
        </p:nvSpPr>
        <p:spPr>
          <a:xfrm>
            <a:off x="3515710" y="2284896"/>
            <a:ext cx="867103" cy="867103"/>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sp>
        <p:nvSpPr>
          <p:cNvPr id="6" name="Oval 5">
            <a:extLst>
              <a:ext uri="{FF2B5EF4-FFF2-40B4-BE49-F238E27FC236}">
                <a16:creationId xmlns:a16="http://schemas.microsoft.com/office/drawing/2014/main" id="{3F7D53B3-3498-0B48-87DE-D6E3A4579BA0}"/>
              </a:ext>
            </a:extLst>
          </p:cNvPr>
          <p:cNvSpPr/>
          <p:nvPr/>
        </p:nvSpPr>
        <p:spPr>
          <a:xfrm>
            <a:off x="5423337" y="646803"/>
            <a:ext cx="867103" cy="867103"/>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EF2EAC-E025-E241-8C29-92446EC54491}"/>
              </a:ext>
            </a:extLst>
          </p:cNvPr>
          <p:cNvSpPr/>
          <p:nvPr/>
        </p:nvSpPr>
        <p:spPr>
          <a:xfrm>
            <a:off x="7207468" y="1851344"/>
            <a:ext cx="867103" cy="867103"/>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572459-41AA-2A4B-AEA1-DDA7589A8978}"/>
              </a:ext>
            </a:extLst>
          </p:cNvPr>
          <p:cNvSpPr/>
          <p:nvPr/>
        </p:nvSpPr>
        <p:spPr>
          <a:xfrm>
            <a:off x="5662448" y="3705997"/>
            <a:ext cx="867103" cy="867103"/>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sp>
        <p:nvSpPr>
          <p:cNvPr id="9" name="Oval 8">
            <a:extLst>
              <a:ext uri="{FF2B5EF4-FFF2-40B4-BE49-F238E27FC236}">
                <a16:creationId xmlns:a16="http://schemas.microsoft.com/office/drawing/2014/main" id="{B52A5945-FCA8-5A4C-98F4-4E1D4E98D207}"/>
              </a:ext>
            </a:extLst>
          </p:cNvPr>
          <p:cNvSpPr/>
          <p:nvPr/>
        </p:nvSpPr>
        <p:spPr>
          <a:xfrm>
            <a:off x="9004739" y="843873"/>
            <a:ext cx="867103" cy="867103"/>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96328D-1740-C646-9EEE-E960781BF57D}"/>
              </a:ext>
            </a:extLst>
          </p:cNvPr>
          <p:cNvSpPr/>
          <p:nvPr/>
        </p:nvSpPr>
        <p:spPr>
          <a:xfrm>
            <a:off x="10612823" y="5287121"/>
            <a:ext cx="867103" cy="867103"/>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t>
            </a:r>
          </a:p>
        </p:txBody>
      </p:sp>
      <p:cxnSp>
        <p:nvCxnSpPr>
          <p:cNvPr id="4" name="Straight Connector 3">
            <a:extLst>
              <a:ext uri="{FF2B5EF4-FFF2-40B4-BE49-F238E27FC236}">
                <a16:creationId xmlns:a16="http://schemas.microsoft.com/office/drawing/2014/main" id="{D8E5B36F-7B6B-AD4D-81CC-1E9BC8AAA406}"/>
              </a:ext>
            </a:extLst>
          </p:cNvPr>
          <p:cNvCxnSpPr>
            <a:stCxn id="6" idx="6"/>
            <a:endCxn id="9" idx="2"/>
          </p:cNvCxnSpPr>
          <p:nvPr/>
        </p:nvCxnSpPr>
        <p:spPr>
          <a:xfrm>
            <a:off x="6290440" y="1080355"/>
            <a:ext cx="2714299" cy="197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D35129-248E-6441-8635-581581E8303A}"/>
              </a:ext>
            </a:extLst>
          </p:cNvPr>
          <p:cNvCxnSpPr/>
          <p:nvPr/>
        </p:nvCxnSpPr>
        <p:spPr>
          <a:xfrm>
            <a:off x="6096000" y="1513906"/>
            <a:ext cx="1111468" cy="567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A9153E7-2D65-5E4D-AEE4-2A2FC3B1FEEA}"/>
              </a:ext>
            </a:extLst>
          </p:cNvPr>
          <p:cNvCxnSpPr>
            <a:stCxn id="7" idx="6"/>
            <a:endCxn id="9" idx="3"/>
          </p:cNvCxnSpPr>
          <p:nvPr/>
        </p:nvCxnSpPr>
        <p:spPr>
          <a:xfrm flipV="1">
            <a:off x="8074571" y="1583992"/>
            <a:ext cx="1057152" cy="700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1C0D05-6909-9B48-8843-C3EB71547EAA}"/>
              </a:ext>
            </a:extLst>
          </p:cNvPr>
          <p:cNvCxnSpPr/>
          <p:nvPr/>
        </p:nvCxnSpPr>
        <p:spPr>
          <a:xfrm flipV="1">
            <a:off x="4256690" y="1277425"/>
            <a:ext cx="1166647" cy="1007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D98D91A-3B63-E04B-80BD-F42BA6259F2F}"/>
              </a:ext>
            </a:extLst>
          </p:cNvPr>
          <p:cNvCxnSpPr>
            <a:endCxn id="8" idx="1"/>
          </p:cNvCxnSpPr>
          <p:nvPr/>
        </p:nvCxnSpPr>
        <p:spPr>
          <a:xfrm>
            <a:off x="4382813" y="3026979"/>
            <a:ext cx="1406619" cy="8060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87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 0 L 0.21601 0.12408 " pathEditMode="relative" ptsTypes="AA">
                                      <p:cBhvr>
                                        <p:cTn id="11" dur="2000" fill="hold"/>
                                        <p:tgtEl>
                                          <p:spTgt spid="8"/>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6B363C8-7886-CD41-B612-D5E27CB9F4A9}"/>
              </a:ext>
            </a:extLst>
          </p:cNvPr>
          <p:cNvSpPr/>
          <p:nvPr/>
        </p:nvSpPr>
        <p:spPr>
          <a:xfrm>
            <a:off x="567550" y="639827"/>
            <a:ext cx="3436883" cy="2308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Sparrow Smartphone Application</a:t>
            </a:r>
          </a:p>
        </p:txBody>
      </p:sp>
      <p:sp>
        <p:nvSpPr>
          <p:cNvPr id="6" name="Rounded Rectangle 5">
            <a:extLst>
              <a:ext uri="{FF2B5EF4-FFF2-40B4-BE49-F238E27FC236}">
                <a16:creationId xmlns:a16="http://schemas.microsoft.com/office/drawing/2014/main" id="{2637765C-3964-4548-B16E-C2C6598BA092}"/>
              </a:ext>
            </a:extLst>
          </p:cNvPr>
          <p:cNvSpPr/>
          <p:nvPr/>
        </p:nvSpPr>
        <p:spPr>
          <a:xfrm>
            <a:off x="567550" y="3602420"/>
            <a:ext cx="3436883" cy="2308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Duck</a:t>
            </a:r>
          </a:p>
        </p:txBody>
      </p:sp>
      <p:sp>
        <p:nvSpPr>
          <p:cNvPr id="7" name="TextBox 6">
            <a:extLst>
              <a:ext uri="{FF2B5EF4-FFF2-40B4-BE49-F238E27FC236}">
                <a16:creationId xmlns:a16="http://schemas.microsoft.com/office/drawing/2014/main" id="{1AB7E1D8-7C20-AD48-AF25-34F93195CA5E}"/>
              </a:ext>
            </a:extLst>
          </p:cNvPr>
          <p:cNvSpPr txBox="1"/>
          <p:nvPr/>
        </p:nvSpPr>
        <p:spPr>
          <a:xfrm>
            <a:off x="4004432" y="1059294"/>
            <a:ext cx="7882767" cy="1477328"/>
          </a:xfrm>
          <a:prstGeom prst="rect">
            <a:avLst/>
          </a:prstGeom>
          <a:noFill/>
        </p:spPr>
        <p:txBody>
          <a:bodyPr wrap="square" rtlCol="0">
            <a:spAutoFit/>
          </a:bodyPr>
          <a:lstStyle/>
          <a:p>
            <a:pPr marL="342900" indent="-342900">
              <a:buAutoNum type="arabicPeriod"/>
            </a:pPr>
            <a:r>
              <a:rPr lang="en-US" dirty="0"/>
              <a:t>BLE-</a:t>
            </a:r>
            <a:r>
              <a:rPr lang="en-US" dirty="0" err="1"/>
              <a:t>Wifi</a:t>
            </a:r>
            <a:r>
              <a:rPr lang="en-US" dirty="0"/>
              <a:t>-Bluetooth discovery service (Neighbors list refresh) – Client + Server</a:t>
            </a:r>
          </a:p>
          <a:p>
            <a:pPr marL="342900" indent="-342900">
              <a:buAutoNum type="arabicPeriod"/>
            </a:pPr>
            <a:r>
              <a:rPr lang="en-US" dirty="0"/>
              <a:t>MQTT client (To sync with server) - Client</a:t>
            </a:r>
          </a:p>
          <a:p>
            <a:pPr marL="342900" indent="-342900">
              <a:buAutoNum type="arabicPeriod"/>
            </a:pPr>
            <a:r>
              <a:rPr lang="en-US" dirty="0"/>
              <a:t>Memory cleaner</a:t>
            </a:r>
          </a:p>
          <a:p>
            <a:pPr marL="342900" indent="-342900">
              <a:buAutoNum type="arabicPeriod"/>
            </a:pPr>
            <a:r>
              <a:rPr lang="en-US" dirty="0"/>
              <a:t>Nearby Messages sync service (Messages buffer sync with neighbor) – Client + server</a:t>
            </a:r>
          </a:p>
        </p:txBody>
      </p:sp>
      <p:sp>
        <p:nvSpPr>
          <p:cNvPr id="8" name="TextBox 7">
            <a:extLst>
              <a:ext uri="{FF2B5EF4-FFF2-40B4-BE49-F238E27FC236}">
                <a16:creationId xmlns:a16="http://schemas.microsoft.com/office/drawing/2014/main" id="{20F1BC87-D9EE-6447-9B2A-F76BB36D504B}"/>
              </a:ext>
            </a:extLst>
          </p:cNvPr>
          <p:cNvSpPr txBox="1"/>
          <p:nvPr/>
        </p:nvSpPr>
        <p:spPr>
          <a:xfrm>
            <a:off x="4004433" y="3602420"/>
            <a:ext cx="7882767" cy="2308324"/>
          </a:xfrm>
          <a:prstGeom prst="rect">
            <a:avLst/>
          </a:prstGeom>
          <a:noFill/>
        </p:spPr>
        <p:txBody>
          <a:bodyPr wrap="square" rtlCol="0">
            <a:spAutoFit/>
          </a:bodyPr>
          <a:lstStyle/>
          <a:p>
            <a:pPr marL="342900" indent="-342900">
              <a:buAutoNum type="arabicPeriod"/>
            </a:pPr>
            <a:r>
              <a:rPr lang="en-US" dirty="0"/>
              <a:t>BLE-</a:t>
            </a:r>
            <a:r>
              <a:rPr lang="en-US" dirty="0" err="1"/>
              <a:t>Wifi</a:t>
            </a:r>
            <a:r>
              <a:rPr lang="en-US" dirty="0"/>
              <a:t> discovery service (Neighbors list refresh) – Client + Server</a:t>
            </a:r>
          </a:p>
          <a:p>
            <a:pPr marL="342900" indent="-342900">
              <a:buAutoNum type="arabicPeriod"/>
            </a:pPr>
            <a:r>
              <a:rPr lang="en-US" dirty="0"/>
              <a:t>(Papa only) MQTT client (To sync with server) - Client</a:t>
            </a:r>
          </a:p>
          <a:p>
            <a:pPr marL="342900" indent="-342900">
              <a:buAutoNum type="arabicPeriod"/>
            </a:pPr>
            <a:r>
              <a:rPr lang="en-US" dirty="0"/>
              <a:t>Memory cleaner</a:t>
            </a:r>
          </a:p>
          <a:p>
            <a:pPr marL="342900" indent="-342900">
              <a:buAutoNum type="arabicPeriod"/>
            </a:pPr>
            <a:r>
              <a:rPr lang="en-US" dirty="0"/>
              <a:t>Nearby Messages sync service (Messages buffer sync with neighbor) – Client + server</a:t>
            </a:r>
          </a:p>
          <a:p>
            <a:pPr marL="342900" indent="-342900">
              <a:buAutoNum type="arabicPeriod"/>
            </a:pPr>
            <a:r>
              <a:rPr lang="en-US" dirty="0" err="1"/>
              <a:t>LoRa</a:t>
            </a:r>
            <a:r>
              <a:rPr lang="en-US" dirty="0"/>
              <a:t> discovery service – Client + server</a:t>
            </a:r>
          </a:p>
          <a:p>
            <a:pPr marL="342900" indent="-342900">
              <a:buAutoNum type="arabicPeriod"/>
            </a:pPr>
            <a:r>
              <a:rPr lang="en-US" dirty="0" err="1"/>
              <a:t>LoRa</a:t>
            </a:r>
            <a:r>
              <a:rPr lang="en-US" dirty="0"/>
              <a:t> message sync service – Client + server</a:t>
            </a:r>
          </a:p>
          <a:p>
            <a:pPr marL="342900" indent="-342900">
              <a:buAutoNum type="arabicPeriod"/>
            </a:pPr>
            <a:r>
              <a:rPr lang="en-US" dirty="0"/>
              <a:t>Webserver to serve </a:t>
            </a:r>
            <a:r>
              <a:rPr lang="en-US" dirty="0" err="1"/>
              <a:t>Wifi</a:t>
            </a:r>
            <a:r>
              <a:rPr lang="en-US" dirty="0"/>
              <a:t> login end point</a:t>
            </a:r>
          </a:p>
        </p:txBody>
      </p:sp>
    </p:spTree>
    <p:extLst>
      <p:ext uri="{BB962C8B-B14F-4D97-AF65-F5344CB8AC3E}">
        <p14:creationId xmlns:p14="http://schemas.microsoft.com/office/powerpoint/2010/main" val="2270635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ext&#10;&#10;Description automatically generated">
            <a:extLst>
              <a:ext uri="{FF2B5EF4-FFF2-40B4-BE49-F238E27FC236}">
                <a16:creationId xmlns:a16="http://schemas.microsoft.com/office/drawing/2014/main" id="{17468614-F9EA-7F4A-9469-80676F26D9BB}"/>
              </a:ext>
            </a:extLst>
          </p:cNvPr>
          <p:cNvPicPr>
            <a:picLocks noChangeAspect="1"/>
          </p:cNvPicPr>
          <p:nvPr/>
        </p:nvPicPr>
        <p:blipFill>
          <a:blip r:embed="rId2"/>
          <a:stretch>
            <a:fillRect/>
          </a:stretch>
        </p:blipFill>
        <p:spPr>
          <a:xfrm>
            <a:off x="452382" y="1587500"/>
            <a:ext cx="3860800" cy="3683000"/>
          </a:xfrm>
          <a:prstGeom prst="rect">
            <a:avLst/>
          </a:prstGeom>
        </p:spPr>
      </p:pic>
      <p:sp>
        <p:nvSpPr>
          <p:cNvPr id="7" name="TextBox 6">
            <a:extLst>
              <a:ext uri="{FF2B5EF4-FFF2-40B4-BE49-F238E27FC236}">
                <a16:creationId xmlns:a16="http://schemas.microsoft.com/office/drawing/2014/main" id="{EFDB565F-57C4-4F4D-82FA-86F872B76A33}"/>
              </a:ext>
            </a:extLst>
          </p:cNvPr>
          <p:cNvSpPr txBox="1"/>
          <p:nvPr/>
        </p:nvSpPr>
        <p:spPr>
          <a:xfrm>
            <a:off x="452382" y="1218168"/>
            <a:ext cx="1154932" cy="369332"/>
          </a:xfrm>
          <a:prstGeom prst="rect">
            <a:avLst/>
          </a:prstGeom>
          <a:noFill/>
        </p:spPr>
        <p:txBody>
          <a:bodyPr wrap="none" rtlCol="0">
            <a:spAutoFit/>
          </a:bodyPr>
          <a:lstStyle/>
          <a:p>
            <a:r>
              <a:rPr lang="en-US" dirty="0"/>
              <a:t>Device IDs</a:t>
            </a:r>
          </a:p>
        </p:txBody>
      </p:sp>
      <p:pic>
        <p:nvPicPr>
          <p:cNvPr id="9" name="Picture 8" descr="A picture containing bird&#10;&#10;Description automatically generated">
            <a:extLst>
              <a:ext uri="{FF2B5EF4-FFF2-40B4-BE49-F238E27FC236}">
                <a16:creationId xmlns:a16="http://schemas.microsoft.com/office/drawing/2014/main" id="{DDF710BA-59B8-D849-A42D-B6054BE22DBA}"/>
              </a:ext>
            </a:extLst>
          </p:cNvPr>
          <p:cNvPicPr>
            <a:picLocks noChangeAspect="1"/>
          </p:cNvPicPr>
          <p:nvPr/>
        </p:nvPicPr>
        <p:blipFill>
          <a:blip r:embed="rId3"/>
          <a:stretch>
            <a:fillRect/>
          </a:stretch>
        </p:blipFill>
        <p:spPr>
          <a:xfrm>
            <a:off x="4529521" y="1587500"/>
            <a:ext cx="4267200" cy="1879600"/>
          </a:xfrm>
          <a:prstGeom prst="rect">
            <a:avLst/>
          </a:prstGeom>
        </p:spPr>
      </p:pic>
      <p:sp>
        <p:nvSpPr>
          <p:cNvPr id="10" name="TextBox 9">
            <a:extLst>
              <a:ext uri="{FF2B5EF4-FFF2-40B4-BE49-F238E27FC236}">
                <a16:creationId xmlns:a16="http://schemas.microsoft.com/office/drawing/2014/main" id="{B0694BC9-614B-7A48-8FAE-DC35ABCE1FF2}"/>
              </a:ext>
            </a:extLst>
          </p:cNvPr>
          <p:cNvSpPr txBox="1"/>
          <p:nvPr/>
        </p:nvSpPr>
        <p:spPr>
          <a:xfrm>
            <a:off x="4529521" y="1218168"/>
            <a:ext cx="2354234" cy="369332"/>
          </a:xfrm>
          <a:prstGeom prst="rect">
            <a:avLst/>
          </a:prstGeom>
          <a:noFill/>
        </p:spPr>
        <p:txBody>
          <a:bodyPr wrap="none" rtlCol="0">
            <a:spAutoFit/>
          </a:bodyPr>
          <a:lstStyle/>
          <a:p>
            <a:r>
              <a:rPr lang="en-US" dirty="0"/>
              <a:t>Mesh messages format</a:t>
            </a:r>
          </a:p>
        </p:txBody>
      </p:sp>
    </p:spTree>
    <p:extLst>
      <p:ext uri="{BB962C8B-B14F-4D97-AF65-F5344CB8AC3E}">
        <p14:creationId xmlns:p14="http://schemas.microsoft.com/office/powerpoint/2010/main" val="2885942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1"/>
            <a:ext cx="12192000" cy="6858000"/>
          </a:xfrm>
          <a:prstGeom prst="rect">
            <a:avLst/>
          </a:prstGeom>
        </p:spPr>
      </p:pic>
      <p:sp>
        <p:nvSpPr>
          <p:cNvPr id="3" name="Rounded Rectangle 2">
            <a:extLst>
              <a:ext uri="{FF2B5EF4-FFF2-40B4-BE49-F238E27FC236}">
                <a16:creationId xmlns:a16="http://schemas.microsoft.com/office/drawing/2014/main" id="{1E6665EF-6F92-C84D-852A-3E37A1E1ACDE}"/>
              </a:ext>
            </a:extLst>
          </p:cNvPr>
          <p:cNvSpPr/>
          <p:nvPr/>
        </p:nvSpPr>
        <p:spPr>
          <a:xfrm>
            <a:off x="842596" y="698988"/>
            <a:ext cx="10506808" cy="5460023"/>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5" name="Picture 4" descr="A person wearing a suit and tie&#10;&#10;Description automatically generated">
            <a:extLst>
              <a:ext uri="{FF2B5EF4-FFF2-40B4-BE49-F238E27FC236}">
                <a16:creationId xmlns:a16="http://schemas.microsoft.com/office/drawing/2014/main" id="{AF053DA0-61A5-674F-9CF6-424EB273D52F}"/>
              </a:ext>
            </a:extLst>
          </p:cNvPr>
          <p:cNvPicPr>
            <a:picLocks noChangeAspect="1"/>
          </p:cNvPicPr>
          <p:nvPr/>
        </p:nvPicPr>
        <p:blipFill>
          <a:blip r:embed="rId4"/>
          <a:stretch>
            <a:fillRect/>
          </a:stretch>
        </p:blipFill>
        <p:spPr>
          <a:xfrm>
            <a:off x="7183754" y="2031024"/>
            <a:ext cx="1415124" cy="1888168"/>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4A566E14-7D95-4F47-9791-08747926CB52}"/>
              </a:ext>
            </a:extLst>
          </p:cNvPr>
          <p:cNvPicPr>
            <a:picLocks noChangeAspect="1"/>
          </p:cNvPicPr>
          <p:nvPr/>
        </p:nvPicPr>
        <p:blipFill>
          <a:blip r:embed="rId5"/>
          <a:stretch>
            <a:fillRect/>
          </a:stretch>
        </p:blipFill>
        <p:spPr>
          <a:xfrm>
            <a:off x="3736730" y="2031025"/>
            <a:ext cx="1796061" cy="1888167"/>
          </a:xfrm>
          <a:prstGeom prst="rect">
            <a:avLst/>
          </a:prstGeom>
          <a:ln>
            <a:noFill/>
          </a:ln>
        </p:spPr>
      </p:pic>
      <p:sp>
        <p:nvSpPr>
          <p:cNvPr id="10" name="TextBox 9">
            <a:extLst>
              <a:ext uri="{FF2B5EF4-FFF2-40B4-BE49-F238E27FC236}">
                <a16:creationId xmlns:a16="http://schemas.microsoft.com/office/drawing/2014/main" id="{C92DB00E-03FD-7341-AAE3-49F39384F8E3}"/>
              </a:ext>
            </a:extLst>
          </p:cNvPr>
          <p:cNvSpPr txBox="1"/>
          <p:nvPr/>
        </p:nvSpPr>
        <p:spPr>
          <a:xfrm>
            <a:off x="3433213" y="4010265"/>
            <a:ext cx="2403094" cy="923330"/>
          </a:xfrm>
          <a:prstGeom prst="rect">
            <a:avLst/>
          </a:prstGeom>
          <a:noFill/>
        </p:spPr>
        <p:txBody>
          <a:bodyPr wrap="none" rtlCol="0">
            <a:spAutoFit/>
          </a:bodyPr>
          <a:lstStyle/>
          <a:p>
            <a:pPr algn="ctr"/>
            <a:r>
              <a:rPr lang="en-US" dirty="0"/>
              <a:t>Jay Lohokare</a:t>
            </a:r>
          </a:p>
          <a:p>
            <a:pPr algn="ctr"/>
            <a:r>
              <a:rPr lang="en-US" dirty="0"/>
              <a:t>Senior Digital Analyst </a:t>
            </a:r>
          </a:p>
          <a:p>
            <a:pPr algn="ctr"/>
            <a:r>
              <a:rPr lang="en-US" dirty="0"/>
              <a:t>MDL - Data engineering</a:t>
            </a:r>
          </a:p>
        </p:txBody>
      </p:sp>
      <p:sp>
        <p:nvSpPr>
          <p:cNvPr id="11" name="TextBox 10">
            <a:extLst>
              <a:ext uri="{FF2B5EF4-FFF2-40B4-BE49-F238E27FC236}">
                <a16:creationId xmlns:a16="http://schemas.microsoft.com/office/drawing/2014/main" id="{9242A16E-E3D0-B445-AF31-2A9C24DF8099}"/>
              </a:ext>
            </a:extLst>
          </p:cNvPr>
          <p:cNvSpPr txBox="1"/>
          <p:nvPr/>
        </p:nvSpPr>
        <p:spPr>
          <a:xfrm>
            <a:off x="6517638" y="4010265"/>
            <a:ext cx="2747355" cy="923330"/>
          </a:xfrm>
          <a:prstGeom prst="rect">
            <a:avLst/>
          </a:prstGeom>
          <a:noFill/>
        </p:spPr>
        <p:txBody>
          <a:bodyPr wrap="none" rtlCol="0">
            <a:spAutoFit/>
          </a:bodyPr>
          <a:lstStyle/>
          <a:p>
            <a:pPr algn="ctr"/>
            <a:r>
              <a:rPr lang="en-US" dirty="0"/>
              <a:t>Sheng Chen</a:t>
            </a:r>
          </a:p>
          <a:p>
            <a:pPr algn="ctr"/>
            <a:r>
              <a:rPr lang="en-US" dirty="0"/>
              <a:t>Digital Analyst</a:t>
            </a:r>
          </a:p>
          <a:p>
            <a:pPr algn="ctr"/>
            <a:r>
              <a:rPr lang="en-US" dirty="0"/>
              <a:t>MDL – Product engineering</a:t>
            </a:r>
          </a:p>
        </p:txBody>
      </p:sp>
      <p:sp>
        <p:nvSpPr>
          <p:cNvPr id="13" name="TextBox 12">
            <a:extLst>
              <a:ext uri="{FF2B5EF4-FFF2-40B4-BE49-F238E27FC236}">
                <a16:creationId xmlns:a16="http://schemas.microsoft.com/office/drawing/2014/main" id="{FD03F683-3BF6-7B40-A1FA-B83183894609}"/>
              </a:ext>
            </a:extLst>
          </p:cNvPr>
          <p:cNvSpPr txBox="1"/>
          <p:nvPr/>
        </p:nvSpPr>
        <p:spPr>
          <a:xfrm>
            <a:off x="0" y="0"/>
            <a:ext cx="7627316" cy="553998"/>
          </a:xfrm>
          <a:prstGeom prst="rect">
            <a:avLst/>
          </a:prstGeom>
          <a:noFill/>
        </p:spPr>
        <p:txBody>
          <a:bodyPr wrap="square" rtlCol="0">
            <a:spAutoFit/>
          </a:bodyPr>
          <a:lstStyle/>
          <a:p>
            <a:r>
              <a:rPr lang="en-US" sz="3000" dirty="0">
                <a:solidFill>
                  <a:schemeClr val="bg1"/>
                </a:solidFill>
              </a:rPr>
              <a:t>Who are we?</a:t>
            </a:r>
          </a:p>
        </p:txBody>
      </p:sp>
    </p:spTree>
    <p:extLst>
      <p:ext uri="{BB962C8B-B14F-4D97-AF65-F5344CB8AC3E}">
        <p14:creationId xmlns:p14="http://schemas.microsoft.com/office/powerpoint/2010/main" val="212370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6CB41-B090-8C47-86BB-1F522F6ABF16}"/>
              </a:ext>
            </a:extLst>
          </p:cNvPr>
          <p:cNvSpPr txBox="1"/>
          <p:nvPr/>
        </p:nvSpPr>
        <p:spPr>
          <a:xfrm>
            <a:off x="792480" y="2844968"/>
            <a:ext cx="7627316" cy="1015663"/>
          </a:xfrm>
          <a:prstGeom prst="rect">
            <a:avLst/>
          </a:prstGeom>
          <a:noFill/>
        </p:spPr>
        <p:txBody>
          <a:bodyPr wrap="square" rtlCol="0">
            <a:spAutoFit/>
          </a:bodyPr>
          <a:lstStyle/>
          <a:p>
            <a:r>
              <a:rPr lang="en-US" sz="3000" dirty="0">
                <a:solidFill>
                  <a:srgbClr val="1BB5FF"/>
                </a:solidFill>
              </a:rPr>
              <a:t>Sparrow Net </a:t>
            </a:r>
          </a:p>
          <a:p>
            <a:r>
              <a:rPr lang="en-US" sz="3000" dirty="0">
                <a:solidFill>
                  <a:srgbClr val="1BB5FF"/>
                </a:solidFill>
              </a:rPr>
              <a:t>Mesh Networks </a:t>
            </a:r>
          </a:p>
        </p:txBody>
      </p:sp>
      <p:pic>
        <p:nvPicPr>
          <p:cNvPr id="6" name="Picture 5" descr="A picture containing toy, table&#10;&#10;Description automatically generated">
            <a:extLst>
              <a:ext uri="{FF2B5EF4-FFF2-40B4-BE49-F238E27FC236}">
                <a16:creationId xmlns:a16="http://schemas.microsoft.com/office/drawing/2014/main" id="{6070DFE9-F0D5-FF48-859F-9940C784B1F4}"/>
              </a:ext>
            </a:extLst>
          </p:cNvPr>
          <p:cNvPicPr>
            <a:picLocks noChangeAspect="1"/>
          </p:cNvPicPr>
          <p:nvPr/>
        </p:nvPicPr>
        <p:blipFill>
          <a:blip r:embed="rId2"/>
          <a:stretch>
            <a:fillRect/>
          </a:stretch>
        </p:blipFill>
        <p:spPr>
          <a:xfrm>
            <a:off x="4693920" y="0"/>
            <a:ext cx="6705600" cy="6705600"/>
          </a:xfrm>
          <a:prstGeom prst="rect">
            <a:avLst/>
          </a:prstGeom>
        </p:spPr>
      </p:pic>
    </p:spTree>
    <p:extLst>
      <p:ext uri="{BB962C8B-B14F-4D97-AF65-F5344CB8AC3E}">
        <p14:creationId xmlns:p14="http://schemas.microsoft.com/office/powerpoint/2010/main" val="3970513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8AAD6BA-7136-1B4C-8A6E-1AE823DE11E6}"/>
              </a:ext>
            </a:extLst>
          </p:cNvPr>
          <p:cNvPicPr>
            <a:picLocks noChangeAspect="1"/>
          </p:cNvPicPr>
          <p:nvPr/>
        </p:nvPicPr>
        <p:blipFill>
          <a:blip r:embed="rId3"/>
          <a:stretch>
            <a:fillRect/>
          </a:stretch>
        </p:blipFill>
        <p:spPr>
          <a:xfrm>
            <a:off x="5354622" y="1632627"/>
            <a:ext cx="1482756" cy="1977008"/>
          </a:xfrm>
          <a:prstGeom prst="rect">
            <a:avLst/>
          </a:prstGeom>
        </p:spPr>
      </p:pic>
      <p:sp>
        <p:nvSpPr>
          <p:cNvPr id="5" name="TextBox 4">
            <a:extLst>
              <a:ext uri="{FF2B5EF4-FFF2-40B4-BE49-F238E27FC236}">
                <a16:creationId xmlns:a16="http://schemas.microsoft.com/office/drawing/2014/main" id="{2C6912D1-DF58-614F-A6A6-550145676667}"/>
              </a:ext>
            </a:extLst>
          </p:cNvPr>
          <p:cNvSpPr txBox="1"/>
          <p:nvPr/>
        </p:nvSpPr>
        <p:spPr>
          <a:xfrm>
            <a:off x="3430975" y="3609635"/>
            <a:ext cx="5330049" cy="1015663"/>
          </a:xfrm>
          <a:prstGeom prst="rect">
            <a:avLst/>
          </a:prstGeom>
          <a:noFill/>
        </p:spPr>
        <p:txBody>
          <a:bodyPr wrap="none" rtlCol="0">
            <a:spAutoFit/>
          </a:bodyPr>
          <a:lstStyle/>
          <a:p>
            <a:r>
              <a:rPr lang="en-US" sz="6000" dirty="0">
                <a:solidFill>
                  <a:schemeClr val="bg1"/>
                </a:solidFill>
              </a:rPr>
              <a:t>Sparrow Applets</a:t>
            </a:r>
          </a:p>
        </p:txBody>
      </p:sp>
    </p:spTree>
    <p:extLst>
      <p:ext uri="{BB962C8B-B14F-4D97-AF65-F5344CB8AC3E}">
        <p14:creationId xmlns:p14="http://schemas.microsoft.com/office/powerpoint/2010/main" val="1372484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EFB6833-6978-7445-A308-A626656E1898}"/>
              </a:ext>
            </a:extLst>
          </p:cNvPr>
          <p:cNvPicPr>
            <a:picLocks noChangeAspect="1"/>
          </p:cNvPicPr>
          <p:nvPr/>
        </p:nvPicPr>
        <p:blipFill>
          <a:blip r:embed="rId2"/>
          <a:stretch>
            <a:fillRect/>
          </a:stretch>
        </p:blipFill>
        <p:spPr>
          <a:xfrm>
            <a:off x="6819637" y="982716"/>
            <a:ext cx="2446284" cy="489256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C6C6151-327A-A94F-A56E-47D934EE6E97}"/>
              </a:ext>
            </a:extLst>
          </p:cNvPr>
          <p:cNvPicPr>
            <a:picLocks noChangeAspect="1"/>
          </p:cNvPicPr>
          <p:nvPr/>
        </p:nvPicPr>
        <p:blipFill>
          <a:blip r:embed="rId3"/>
          <a:stretch>
            <a:fillRect/>
          </a:stretch>
        </p:blipFill>
        <p:spPr>
          <a:xfrm>
            <a:off x="2926081" y="982716"/>
            <a:ext cx="2446284" cy="4892567"/>
          </a:xfrm>
          <a:prstGeom prst="rect">
            <a:avLst/>
          </a:prstGeom>
        </p:spPr>
      </p:pic>
      <p:sp>
        <p:nvSpPr>
          <p:cNvPr id="12" name="TextBox 11">
            <a:extLst>
              <a:ext uri="{FF2B5EF4-FFF2-40B4-BE49-F238E27FC236}">
                <a16:creationId xmlns:a16="http://schemas.microsoft.com/office/drawing/2014/main" id="{B5C1A9FA-7471-8A4D-961A-F182017E2A34}"/>
              </a:ext>
            </a:extLst>
          </p:cNvPr>
          <p:cNvSpPr txBox="1"/>
          <p:nvPr/>
        </p:nvSpPr>
        <p:spPr>
          <a:xfrm>
            <a:off x="0" y="0"/>
            <a:ext cx="11978640" cy="553998"/>
          </a:xfrm>
          <a:prstGeom prst="rect">
            <a:avLst/>
          </a:prstGeom>
          <a:noFill/>
        </p:spPr>
        <p:txBody>
          <a:bodyPr wrap="square" rtlCol="0">
            <a:spAutoFit/>
          </a:bodyPr>
          <a:lstStyle/>
          <a:p>
            <a:r>
              <a:rPr lang="en-US" sz="3000" dirty="0">
                <a:solidFill>
                  <a:srgbClr val="006064"/>
                </a:solidFill>
              </a:rPr>
              <a:t>Live Screenshots</a:t>
            </a:r>
          </a:p>
        </p:txBody>
      </p:sp>
    </p:spTree>
    <p:extLst>
      <p:ext uri="{BB962C8B-B14F-4D97-AF65-F5344CB8AC3E}">
        <p14:creationId xmlns:p14="http://schemas.microsoft.com/office/powerpoint/2010/main" val="547753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FD8DBEF-E31E-7B45-9A06-B35158FD73F4}"/>
              </a:ext>
            </a:extLst>
          </p:cNvPr>
          <p:cNvSpPr txBox="1"/>
          <p:nvPr/>
        </p:nvSpPr>
        <p:spPr>
          <a:xfrm>
            <a:off x="0" y="0"/>
            <a:ext cx="7627316" cy="553998"/>
          </a:xfrm>
          <a:prstGeom prst="rect">
            <a:avLst/>
          </a:prstGeom>
          <a:noFill/>
        </p:spPr>
        <p:txBody>
          <a:bodyPr wrap="square" rtlCol="0">
            <a:spAutoFit/>
          </a:bodyPr>
          <a:lstStyle/>
          <a:p>
            <a:r>
              <a:rPr lang="en-US" sz="3000" dirty="0">
                <a:solidFill>
                  <a:srgbClr val="1BB5FF"/>
                </a:solidFill>
              </a:rPr>
              <a:t>“Uber for medical help”</a:t>
            </a:r>
          </a:p>
        </p:txBody>
      </p:sp>
      <p:sp>
        <p:nvSpPr>
          <p:cNvPr id="11" name="Rounded Rectangle 10">
            <a:extLst>
              <a:ext uri="{FF2B5EF4-FFF2-40B4-BE49-F238E27FC236}">
                <a16:creationId xmlns:a16="http://schemas.microsoft.com/office/drawing/2014/main" id="{BA903B5C-D610-4142-A875-AF074037A4BB}"/>
              </a:ext>
            </a:extLst>
          </p:cNvPr>
          <p:cNvSpPr/>
          <p:nvPr/>
        </p:nvSpPr>
        <p:spPr>
          <a:xfrm>
            <a:off x="1447815" y="1572738"/>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Chat apps</a:t>
            </a:r>
          </a:p>
        </p:txBody>
      </p:sp>
      <p:sp>
        <p:nvSpPr>
          <p:cNvPr id="12" name="Rounded Rectangle 11">
            <a:extLst>
              <a:ext uri="{FF2B5EF4-FFF2-40B4-BE49-F238E27FC236}">
                <a16:creationId xmlns:a16="http://schemas.microsoft.com/office/drawing/2014/main" id="{B7BC0F4A-785E-EA42-A441-E69D09F89EC2}"/>
              </a:ext>
            </a:extLst>
          </p:cNvPr>
          <p:cNvSpPr/>
          <p:nvPr/>
        </p:nvSpPr>
        <p:spPr>
          <a:xfrm>
            <a:off x="1447815" y="2897041"/>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Ducks</a:t>
            </a:r>
          </a:p>
        </p:txBody>
      </p:sp>
      <p:sp>
        <p:nvSpPr>
          <p:cNvPr id="13" name="Rounded Rectangle 12">
            <a:extLst>
              <a:ext uri="{FF2B5EF4-FFF2-40B4-BE49-F238E27FC236}">
                <a16:creationId xmlns:a16="http://schemas.microsoft.com/office/drawing/2014/main" id="{6C9BB024-CA90-7F4C-B7CF-DFA71A86AD76}"/>
              </a:ext>
            </a:extLst>
          </p:cNvPr>
          <p:cNvSpPr/>
          <p:nvPr/>
        </p:nvSpPr>
        <p:spPr>
          <a:xfrm>
            <a:off x="1447815" y="4221344"/>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Sparrow Mesh</a:t>
            </a:r>
          </a:p>
        </p:txBody>
      </p:sp>
      <p:sp>
        <p:nvSpPr>
          <p:cNvPr id="14" name="Rounded Rectangle 13">
            <a:extLst>
              <a:ext uri="{FF2B5EF4-FFF2-40B4-BE49-F238E27FC236}">
                <a16:creationId xmlns:a16="http://schemas.microsoft.com/office/drawing/2014/main" id="{8FA29EA7-F5D5-7C45-BBC4-FB800EE72A36}"/>
              </a:ext>
            </a:extLst>
          </p:cNvPr>
          <p:cNvSpPr/>
          <p:nvPr/>
        </p:nvSpPr>
        <p:spPr>
          <a:xfrm>
            <a:off x="5507433" y="1572738"/>
            <a:ext cx="1455683" cy="3326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Sparrow Middleware</a:t>
            </a:r>
          </a:p>
          <a:p>
            <a:pPr algn="ctr"/>
            <a:r>
              <a:rPr lang="en-US" dirty="0"/>
              <a:t>(Flask App)</a:t>
            </a:r>
          </a:p>
        </p:txBody>
      </p:sp>
      <p:sp>
        <p:nvSpPr>
          <p:cNvPr id="15" name="Rounded Rectangle 14">
            <a:extLst>
              <a:ext uri="{FF2B5EF4-FFF2-40B4-BE49-F238E27FC236}">
                <a16:creationId xmlns:a16="http://schemas.microsoft.com/office/drawing/2014/main" id="{AA0CC77A-96B3-4F4C-8FFF-BD43CB3DF9BE}"/>
              </a:ext>
            </a:extLst>
          </p:cNvPr>
          <p:cNvSpPr/>
          <p:nvPr/>
        </p:nvSpPr>
        <p:spPr>
          <a:xfrm>
            <a:off x="3476308" y="1572738"/>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Twilio</a:t>
            </a:r>
          </a:p>
        </p:txBody>
      </p:sp>
      <p:sp>
        <p:nvSpPr>
          <p:cNvPr id="16" name="Rounded Rectangle 15">
            <a:extLst>
              <a:ext uri="{FF2B5EF4-FFF2-40B4-BE49-F238E27FC236}">
                <a16:creationId xmlns:a16="http://schemas.microsoft.com/office/drawing/2014/main" id="{A8E75768-162E-A944-8581-58F4425A945D}"/>
              </a:ext>
            </a:extLst>
          </p:cNvPr>
          <p:cNvSpPr/>
          <p:nvPr/>
        </p:nvSpPr>
        <p:spPr>
          <a:xfrm>
            <a:off x="3476308" y="2897041"/>
            <a:ext cx="1828800" cy="2002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MQTT Server</a:t>
            </a:r>
          </a:p>
        </p:txBody>
      </p:sp>
      <p:sp>
        <p:nvSpPr>
          <p:cNvPr id="17" name="Rounded Rectangle 16">
            <a:extLst>
              <a:ext uri="{FF2B5EF4-FFF2-40B4-BE49-F238E27FC236}">
                <a16:creationId xmlns:a16="http://schemas.microsoft.com/office/drawing/2014/main" id="{56C5E84E-1EC7-D64A-A34F-0DABFE4C6AC1}"/>
              </a:ext>
            </a:extLst>
          </p:cNvPr>
          <p:cNvSpPr/>
          <p:nvPr/>
        </p:nvSpPr>
        <p:spPr>
          <a:xfrm>
            <a:off x="7110929" y="2897041"/>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Twilio</a:t>
            </a:r>
          </a:p>
        </p:txBody>
      </p:sp>
      <p:sp>
        <p:nvSpPr>
          <p:cNvPr id="18" name="Rounded Rectangle 17">
            <a:extLst>
              <a:ext uri="{FF2B5EF4-FFF2-40B4-BE49-F238E27FC236}">
                <a16:creationId xmlns:a16="http://schemas.microsoft.com/office/drawing/2014/main" id="{14E6BFE2-5579-DD4F-B690-CB9E07BBCCF4}"/>
              </a:ext>
            </a:extLst>
          </p:cNvPr>
          <p:cNvSpPr/>
          <p:nvPr/>
        </p:nvSpPr>
        <p:spPr>
          <a:xfrm>
            <a:off x="9139422" y="2897041"/>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Chat apps</a:t>
            </a:r>
          </a:p>
        </p:txBody>
      </p:sp>
      <p:sp>
        <p:nvSpPr>
          <p:cNvPr id="19" name="Rectangle 18">
            <a:extLst>
              <a:ext uri="{FF2B5EF4-FFF2-40B4-BE49-F238E27FC236}">
                <a16:creationId xmlns:a16="http://schemas.microsoft.com/office/drawing/2014/main" id="{C0271CF2-3D14-7E43-B132-7031C1F6F4E9}"/>
              </a:ext>
            </a:extLst>
          </p:cNvPr>
          <p:cNvSpPr/>
          <p:nvPr/>
        </p:nvSpPr>
        <p:spPr>
          <a:xfrm>
            <a:off x="127457" y="1213944"/>
            <a:ext cx="948508" cy="4430111"/>
          </a:xfrm>
          <a:prstGeom prst="rect">
            <a:avLst/>
          </a:prstGeom>
          <a:solidFill>
            <a:srgbClr val="1B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Disaster Victims</a:t>
            </a:r>
          </a:p>
        </p:txBody>
      </p:sp>
      <p:sp>
        <p:nvSpPr>
          <p:cNvPr id="20" name="Rectangle 19">
            <a:extLst>
              <a:ext uri="{FF2B5EF4-FFF2-40B4-BE49-F238E27FC236}">
                <a16:creationId xmlns:a16="http://schemas.microsoft.com/office/drawing/2014/main" id="{93830BFA-0264-0B45-ADDC-5FCB92893A0C}"/>
              </a:ext>
            </a:extLst>
          </p:cNvPr>
          <p:cNvSpPr/>
          <p:nvPr/>
        </p:nvSpPr>
        <p:spPr>
          <a:xfrm>
            <a:off x="11116035" y="2305834"/>
            <a:ext cx="948508" cy="1860330"/>
          </a:xfrm>
          <a:prstGeom prst="rect">
            <a:avLst/>
          </a:prstGeom>
          <a:solidFill>
            <a:srgbClr val="1B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Doctors</a:t>
            </a:r>
          </a:p>
        </p:txBody>
      </p:sp>
    </p:spTree>
    <p:extLst>
      <p:ext uri="{BB962C8B-B14F-4D97-AF65-F5344CB8AC3E}">
        <p14:creationId xmlns:p14="http://schemas.microsoft.com/office/powerpoint/2010/main" val="299888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FD8DBEF-E31E-7B45-9A06-B35158FD73F4}"/>
              </a:ext>
            </a:extLst>
          </p:cNvPr>
          <p:cNvSpPr txBox="1"/>
          <p:nvPr/>
        </p:nvSpPr>
        <p:spPr>
          <a:xfrm>
            <a:off x="0" y="0"/>
            <a:ext cx="7627316" cy="553998"/>
          </a:xfrm>
          <a:prstGeom prst="rect">
            <a:avLst/>
          </a:prstGeom>
          <a:noFill/>
        </p:spPr>
        <p:txBody>
          <a:bodyPr wrap="square" rtlCol="0">
            <a:spAutoFit/>
          </a:bodyPr>
          <a:lstStyle/>
          <a:p>
            <a:r>
              <a:rPr lang="en-US" sz="3000" dirty="0">
                <a:solidFill>
                  <a:srgbClr val="1BB5FF"/>
                </a:solidFill>
              </a:rPr>
              <a:t>Sparrow Applets</a:t>
            </a:r>
          </a:p>
        </p:txBody>
      </p:sp>
      <p:sp>
        <p:nvSpPr>
          <p:cNvPr id="11" name="Rounded Rectangle 10">
            <a:extLst>
              <a:ext uri="{FF2B5EF4-FFF2-40B4-BE49-F238E27FC236}">
                <a16:creationId xmlns:a16="http://schemas.microsoft.com/office/drawing/2014/main" id="{BA903B5C-D610-4142-A875-AF074037A4BB}"/>
              </a:ext>
            </a:extLst>
          </p:cNvPr>
          <p:cNvSpPr/>
          <p:nvPr/>
        </p:nvSpPr>
        <p:spPr>
          <a:xfrm>
            <a:off x="1447815" y="1572738"/>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Chat apps</a:t>
            </a:r>
          </a:p>
        </p:txBody>
      </p:sp>
      <p:sp>
        <p:nvSpPr>
          <p:cNvPr id="12" name="Rounded Rectangle 11">
            <a:extLst>
              <a:ext uri="{FF2B5EF4-FFF2-40B4-BE49-F238E27FC236}">
                <a16:creationId xmlns:a16="http://schemas.microsoft.com/office/drawing/2014/main" id="{B7BC0F4A-785E-EA42-A441-E69D09F89EC2}"/>
              </a:ext>
            </a:extLst>
          </p:cNvPr>
          <p:cNvSpPr/>
          <p:nvPr/>
        </p:nvSpPr>
        <p:spPr>
          <a:xfrm>
            <a:off x="1447815" y="2897041"/>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Ducks</a:t>
            </a:r>
          </a:p>
        </p:txBody>
      </p:sp>
      <p:sp>
        <p:nvSpPr>
          <p:cNvPr id="13" name="Rounded Rectangle 12">
            <a:extLst>
              <a:ext uri="{FF2B5EF4-FFF2-40B4-BE49-F238E27FC236}">
                <a16:creationId xmlns:a16="http://schemas.microsoft.com/office/drawing/2014/main" id="{6C9BB024-CA90-7F4C-B7CF-DFA71A86AD76}"/>
              </a:ext>
            </a:extLst>
          </p:cNvPr>
          <p:cNvSpPr/>
          <p:nvPr/>
        </p:nvSpPr>
        <p:spPr>
          <a:xfrm>
            <a:off x="1447815" y="4221344"/>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Sparrow Mesh</a:t>
            </a:r>
          </a:p>
        </p:txBody>
      </p:sp>
      <p:sp>
        <p:nvSpPr>
          <p:cNvPr id="14" name="Rounded Rectangle 13">
            <a:extLst>
              <a:ext uri="{FF2B5EF4-FFF2-40B4-BE49-F238E27FC236}">
                <a16:creationId xmlns:a16="http://schemas.microsoft.com/office/drawing/2014/main" id="{8FA29EA7-F5D5-7C45-BBC4-FB800EE72A36}"/>
              </a:ext>
            </a:extLst>
          </p:cNvPr>
          <p:cNvSpPr/>
          <p:nvPr/>
        </p:nvSpPr>
        <p:spPr>
          <a:xfrm>
            <a:off x="5507433" y="1572738"/>
            <a:ext cx="1455683" cy="3326523"/>
          </a:xfrm>
          <a:prstGeom prst="roundRect">
            <a:avLst/>
          </a:prstGeom>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Sparrow Middleware</a:t>
            </a:r>
          </a:p>
          <a:p>
            <a:pPr algn="ctr"/>
            <a:r>
              <a:rPr lang="en-US" dirty="0"/>
              <a:t>(Flask App)</a:t>
            </a:r>
          </a:p>
        </p:txBody>
      </p:sp>
      <p:sp>
        <p:nvSpPr>
          <p:cNvPr id="15" name="Rounded Rectangle 14">
            <a:extLst>
              <a:ext uri="{FF2B5EF4-FFF2-40B4-BE49-F238E27FC236}">
                <a16:creationId xmlns:a16="http://schemas.microsoft.com/office/drawing/2014/main" id="{AA0CC77A-96B3-4F4C-8FFF-BD43CB3DF9BE}"/>
              </a:ext>
            </a:extLst>
          </p:cNvPr>
          <p:cNvSpPr/>
          <p:nvPr/>
        </p:nvSpPr>
        <p:spPr>
          <a:xfrm>
            <a:off x="3476308" y="1572738"/>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Twilio</a:t>
            </a:r>
          </a:p>
        </p:txBody>
      </p:sp>
      <p:sp>
        <p:nvSpPr>
          <p:cNvPr id="16" name="Rounded Rectangle 15">
            <a:extLst>
              <a:ext uri="{FF2B5EF4-FFF2-40B4-BE49-F238E27FC236}">
                <a16:creationId xmlns:a16="http://schemas.microsoft.com/office/drawing/2014/main" id="{A8E75768-162E-A944-8581-58F4425A945D}"/>
              </a:ext>
            </a:extLst>
          </p:cNvPr>
          <p:cNvSpPr/>
          <p:nvPr/>
        </p:nvSpPr>
        <p:spPr>
          <a:xfrm>
            <a:off x="3476308" y="2897041"/>
            <a:ext cx="1828800" cy="2002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MQTT Server</a:t>
            </a:r>
          </a:p>
        </p:txBody>
      </p:sp>
      <p:sp>
        <p:nvSpPr>
          <p:cNvPr id="17" name="Rounded Rectangle 16">
            <a:extLst>
              <a:ext uri="{FF2B5EF4-FFF2-40B4-BE49-F238E27FC236}">
                <a16:creationId xmlns:a16="http://schemas.microsoft.com/office/drawing/2014/main" id="{56C5E84E-1EC7-D64A-A34F-0DABFE4C6AC1}"/>
              </a:ext>
            </a:extLst>
          </p:cNvPr>
          <p:cNvSpPr/>
          <p:nvPr/>
        </p:nvSpPr>
        <p:spPr>
          <a:xfrm>
            <a:off x="7154941" y="1572738"/>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Twilio</a:t>
            </a:r>
          </a:p>
        </p:txBody>
      </p:sp>
      <p:sp>
        <p:nvSpPr>
          <p:cNvPr id="18" name="Rounded Rectangle 17">
            <a:extLst>
              <a:ext uri="{FF2B5EF4-FFF2-40B4-BE49-F238E27FC236}">
                <a16:creationId xmlns:a16="http://schemas.microsoft.com/office/drawing/2014/main" id="{14E6BFE2-5579-DD4F-B690-CB9E07BBCCF4}"/>
              </a:ext>
            </a:extLst>
          </p:cNvPr>
          <p:cNvSpPr/>
          <p:nvPr/>
        </p:nvSpPr>
        <p:spPr>
          <a:xfrm>
            <a:off x="9183434" y="1572738"/>
            <a:ext cx="1828800" cy="67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Chat apps</a:t>
            </a:r>
          </a:p>
        </p:txBody>
      </p:sp>
      <p:sp>
        <p:nvSpPr>
          <p:cNvPr id="19" name="Rectangle 18">
            <a:extLst>
              <a:ext uri="{FF2B5EF4-FFF2-40B4-BE49-F238E27FC236}">
                <a16:creationId xmlns:a16="http://schemas.microsoft.com/office/drawing/2014/main" id="{C0271CF2-3D14-7E43-B132-7031C1F6F4E9}"/>
              </a:ext>
            </a:extLst>
          </p:cNvPr>
          <p:cNvSpPr/>
          <p:nvPr/>
        </p:nvSpPr>
        <p:spPr>
          <a:xfrm>
            <a:off x="127457" y="1213944"/>
            <a:ext cx="948508" cy="4430111"/>
          </a:xfrm>
          <a:prstGeom prst="rect">
            <a:avLst/>
          </a:prstGeom>
          <a:solidFill>
            <a:srgbClr val="1B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Victims</a:t>
            </a:r>
          </a:p>
        </p:txBody>
      </p:sp>
      <p:sp>
        <p:nvSpPr>
          <p:cNvPr id="20" name="Rectangle 19">
            <a:extLst>
              <a:ext uri="{FF2B5EF4-FFF2-40B4-BE49-F238E27FC236}">
                <a16:creationId xmlns:a16="http://schemas.microsoft.com/office/drawing/2014/main" id="{93830BFA-0264-0B45-ADDC-5FCB92893A0C}"/>
              </a:ext>
            </a:extLst>
          </p:cNvPr>
          <p:cNvSpPr/>
          <p:nvPr/>
        </p:nvSpPr>
        <p:spPr>
          <a:xfrm>
            <a:off x="11116035" y="1572738"/>
            <a:ext cx="948508" cy="677918"/>
          </a:xfrm>
          <a:prstGeom prst="rect">
            <a:avLst/>
          </a:prstGeom>
          <a:solidFill>
            <a:srgbClr val="1B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Doctors</a:t>
            </a:r>
          </a:p>
        </p:txBody>
      </p:sp>
      <p:sp>
        <p:nvSpPr>
          <p:cNvPr id="2" name="Rounded Rectangle 1">
            <a:extLst>
              <a:ext uri="{FF2B5EF4-FFF2-40B4-BE49-F238E27FC236}">
                <a16:creationId xmlns:a16="http://schemas.microsoft.com/office/drawing/2014/main" id="{FF502BC2-46B0-9247-9C71-FD69FC132461}"/>
              </a:ext>
            </a:extLst>
          </p:cNvPr>
          <p:cNvSpPr/>
          <p:nvPr/>
        </p:nvSpPr>
        <p:spPr>
          <a:xfrm>
            <a:off x="7154941" y="2554014"/>
            <a:ext cx="3961094" cy="693683"/>
          </a:xfrm>
          <a:prstGeom prst="roundRect">
            <a:avLst/>
          </a:prstGeom>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1</a:t>
            </a:r>
          </a:p>
        </p:txBody>
      </p:sp>
      <p:sp>
        <p:nvSpPr>
          <p:cNvPr id="21" name="Rounded Rectangle 20">
            <a:extLst>
              <a:ext uri="{FF2B5EF4-FFF2-40B4-BE49-F238E27FC236}">
                <a16:creationId xmlns:a16="http://schemas.microsoft.com/office/drawing/2014/main" id="{BAE58D15-57F5-2C4B-A85F-80272FA095F8}"/>
              </a:ext>
            </a:extLst>
          </p:cNvPr>
          <p:cNvSpPr/>
          <p:nvPr/>
        </p:nvSpPr>
        <p:spPr>
          <a:xfrm>
            <a:off x="7154941" y="3428999"/>
            <a:ext cx="3961094" cy="693683"/>
          </a:xfrm>
          <a:prstGeom prst="roundRect">
            <a:avLst/>
          </a:prstGeom>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2</a:t>
            </a:r>
          </a:p>
        </p:txBody>
      </p:sp>
      <p:sp>
        <p:nvSpPr>
          <p:cNvPr id="22" name="Rounded Rectangle 21">
            <a:extLst>
              <a:ext uri="{FF2B5EF4-FFF2-40B4-BE49-F238E27FC236}">
                <a16:creationId xmlns:a16="http://schemas.microsoft.com/office/drawing/2014/main" id="{C3E96A30-254E-3145-B7C8-BD159E897E01}"/>
              </a:ext>
            </a:extLst>
          </p:cNvPr>
          <p:cNvSpPr/>
          <p:nvPr/>
        </p:nvSpPr>
        <p:spPr>
          <a:xfrm>
            <a:off x="7154941" y="4303984"/>
            <a:ext cx="3961094" cy="693683"/>
          </a:xfrm>
          <a:prstGeom prst="roundRect">
            <a:avLst/>
          </a:prstGeom>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3</a:t>
            </a:r>
          </a:p>
        </p:txBody>
      </p:sp>
    </p:spTree>
    <p:extLst>
      <p:ext uri="{BB962C8B-B14F-4D97-AF65-F5344CB8AC3E}">
        <p14:creationId xmlns:p14="http://schemas.microsoft.com/office/powerpoint/2010/main" val="4257920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1249976-05F1-A74E-8DA3-5F8791D8D416}"/>
              </a:ext>
            </a:extLst>
          </p:cNvPr>
          <p:cNvSpPr/>
          <p:nvPr/>
        </p:nvSpPr>
        <p:spPr>
          <a:xfrm>
            <a:off x="2026920" y="795363"/>
            <a:ext cx="1798320" cy="462045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Sparrow middleware</a:t>
            </a:r>
          </a:p>
          <a:p>
            <a:pPr algn="ctr"/>
            <a:r>
              <a:rPr lang="en-US" dirty="0"/>
              <a:t>(Inwards connection)</a:t>
            </a:r>
          </a:p>
        </p:txBody>
      </p:sp>
      <p:cxnSp>
        <p:nvCxnSpPr>
          <p:cNvPr id="7" name="Straight Arrow Connector 6">
            <a:extLst>
              <a:ext uri="{FF2B5EF4-FFF2-40B4-BE49-F238E27FC236}">
                <a16:creationId xmlns:a16="http://schemas.microsoft.com/office/drawing/2014/main" id="{3FE7169A-F6AD-C848-8054-ACFC904FC1FF}"/>
              </a:ext>
            </a:extLst>
          </p:cNvPr>
          <p:cNvCxnSpPr/>
          <p:nvPr/>
        </p:nvCxnSpPr>
        <p:spPr>
          <a:xfrm>
            <a:off x="198566" y="3105591"/>
            <a:ext cx="181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3BA6A6-D8E1-DF4F-BB95-48B4D765DC23}"/>
              </a:ext>
            </a:extLst>
          </p:cNvPr>
          <p:cNvSpPr txBox="1"/>
          <p:nvPr/>
        </p:nvSpPr>
        <p:spPr>
          <a:xfrm>
            <a:off x="259526" y="2437768"/>
            <a:ext cx="1568827" cy="646331"/>
          </a:xfrm>
          <a:prstGeom prst="rect">
            <a:avLst/>
          </a:prstGeom>
          <a:noFill/>
        </p:spPr>
        <p:txBody>
          <a:bodyPr wrap="none" rtlCol="0">
            <a:spAutoFit/>
          </a:bodyPr>
          <a:lstStyle/>
          <a:p>
            <a:r>
              <a:rPr lang="en-US" dirty="0"/>
              <a:t>Message from </a:t>
            </a:r>
          </a:p>
          <a:p>
            <a:r>
              <a:rPr lang="en-US" dirty="0"/>
              <a:t>Sparrow Net</a:t>
            </a:r>
          </a:p>
        </p:txBody>
      </p:sp>
      <p:sp>
        <p:nvSpPr>
          <p:cNvPr id="9" name="Rounded Rectangle 8">
            <a:extLst>
              <a:ext uri="{FF2B5EF4-FFF2-40B4-BE49-F238E27FC236}">
                <a16:creationId xmlns:a16="http://schemas.microsoft.com/office/drawing/2014/main" id="{7D901EA6-7C73-FF49-BC31-C04D4A60170C}"/>
              </a:ext>
            </a:extLst>
          </p:cNvPr>
          <p:cNvSpPr/>
          <p:nvPr/>
        </p:nvSpPr>
        <p:spPr>
          <a:xfrm>
            <a:off x="5852160" y="795362"/>
            <a:ext cx="1798320" cy="138684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Sparrow AI</a:t>
            </a:r>
          </a:p>
        </p:txBody>
      </p:sp>
      <p:sp>
        <p:nvSpPr>
          <p:cNvPr id="10" name="Rounded Rectangle 9">
            <a:extLst>
              <a:ext uri="{FF2B5EF4-FFF2-40B4-BE49-F238E27FC236}">
                <a16:creationId xmlns:a16="http://schemas.microsoft.com/office/drawing/2014/main" id="{E5C65472-8261-1E43-8D0C-1D4991BF26E4}"/>
              </a:ext>
            </a:extLst>
          </p:cNvPr>
          <p:cNvSpPr/>
          <p:nvPr/>
        </p:nvSpPr>
        <p:spPr>
          <a:xfrm>
            <a:off x="5852160" y="2412171"/>
            <a:ext cx="1798320" cy="138684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Connect to expert handler</a:t>
            </a:r>
          </a:p>
        </p:txBody>
      </p:sp>
      <p:sp>
        <p:nvSpPr>
          <p:cNvPr id="11" name="Rounded Rectangle 10">
            <a:extLst>
              <a:ext uri="{FF2B5EF4-FFF2-40B4-BE49-F238E27FC236}">
                <a16:creationId xmlns:a16="http://schemas.microsoft.com/office/drawing/2014/main" id="{B7710343-13CA-0D4D-8D33-360E8474F1BE}"/>
              </a:ext>
            </a:extLst>
          </p:cNvPr>
          <p:cNvSpPr/>
          <p:nvPr/>
        </p:nvSpPr>
        <p:spPr>
          <a:xfrm>
            <a:off x="5852160" y="4028980"/>
            <a:ext cx="1798320" cy="138684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Sparrow Applets</a:t>
            </a:r>
          </a:p>
        </p:txBody>
      </p:sp>
      <p:sp>
        <p:nvSpPr>
          <p:cNvPr id="12" name="Rounded Rectangle 11">
            <a:extLst>
              <a:ext uri="{FF2B5EF4-FFF2-40B4-BE49-F238E27FC236}">
                <a16:creationId xmlns:a16="http://schemas.microsoft.com/office/drawing/2014/main" id="{67565138-C411-E944-B183-1A0AE84CA0CA}"/>
              </a:ext>
            </a:extLst>
          </p:cNvPr>
          <p:cNvSpPr/>
          <p:nvPr/>
        </p:nvSpPr>
        <p:spPr>
          <a:xfrm>
            <a:off x="8656320" y="795362"/>
            <a:ext cx="1798320" cy="4620456"/>
          </a:xfrm>
          <a:prstGeom prst="round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Sparrow middleware</a:t>
            </a:r>
          </a:p>
          <a:p>
            <a:pPr algn="ctr"/>
            <a:r>
              <a:rPr lang="en-US" dirty="0"/>
              <a:t>(Outwards connection)</a:t>
            </a:r>
          </a:p>
        </p:txBody>
      </p:sp>
      <p:cxnSp>
        <p:nvCxnSpPr>
          <p:cNvPr id="25" name="Straight Arrow Connector 24">
            <a:extLst>
              <a:ext uri="{FF2B5EF4-FFF2-40B4-BE49-F238E27FC236}">
                <a16:creationId xmlns:a16="http://schemas.microsoft.com/office/drawing/2014/main" id="{412AC338-1C63-EC46-99EA-8D9484CA7304}"/>
              </a:ext>
            </a:extLst>
          </p:cNvPr>
          <p:cNvCxnSpPr/>
          <p:nvPr/>
        </p:nvCxnSpPr>
        <p:spPr>
          <a:xfrm>
            <a:off x="5379720" y="1488782"/>
            <a:ext cx="472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59CF3B-EF30-E749-8D1E-45362E76C7EE}"/>
              </a:ext>
            </a:extLst>
          </p:cNvPr>
          <p:cNvCxnSpPr/>
          <p:nvPr/>
        </p:nvCxnSpPr>
        <p:spPr>
          <a:xfrm>
            <a:off x="5379720" y="3105591"/>
            <a:ext cx="472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FC23867-9E7F-F846-BAE5-6C283BD7CE1C}"/>
              </a:ext>
            </a:extLst>
          </p:cNvPr>
          <p:cNvCxnSpPr/>
          <p:nvPr/>
        </p:nvCxnSpPr>
        <p:spPr>
          <a:xfrm>
            <a:off x="5379720" y="4722400"/>
            <a:ext cx="472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824A3903-417D-4C42-ABF5-067EAC9B6F21}"/>
              </a:ext>
            </a:extLst>
          </p:cNvPr>
          <p:cNvSpPr/>
          <p:nvPr/>
        </p:nvSpPr>
        <p:spPr>
          <a:xfrm>
            <a:off x="4297680" y="795362"/>
            <a:ext cx="1082040" cy="4620456"/>
          </a:xfrm>
          <a:prstGeom prst="round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Context parser</a:t>
            </a:r>
          </a:p>
        </p:txBody>
      </p:sp>
      <p:cxnSp>
        <p:nvCxnSpPr>
          <p:cNvPr id="29" name="Straight Arrow Connector 28">
            <a:extLst>
              <a:ext uri="{FF2B5EF4-FFF2-40B4-BE49-F238E27FC236}">
                <a16:creationId xmlns:a16="http://schemas.microsoft.com/office/drawing/2014/main" id="{517AD2DE-EE33-CF4B-8C2F-70917F899B92}"/>
              </a:ext>
            </a:extLst>
          </p:cNvPr>
          <p:cNvCxnSpPr/>
          <p:nvPr/>
        </p:nvCxnSpPr>
        <p:spPr>
          <a:xfrm>
            <a:off x="3825240" y="3105591"/>
            <a:ext cx="472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DD9D84-21D5-AE4C-A64E-7C03C92FFF01}"/>
              </a:ext>
            </a:extLst>
          </p:cNvPr>
          <p:cNvCxnSpPr>
            <a:cxnSpLocks/>
          </p:cNvCxnSpPr>
          <p:nvPr/>
        </p:nvCxnSpPr>
        <p:spPr>
          <a:xfrm>
            <a:off x="7650480" y="1453420"/>
            <a:ext cx="1005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D1E1DD-FC82-CF40-BC16-D0CF251A2599}"/>
              </a:ext>
            </a:extLst>
          </p:cNvPr>
          <p:cNvCxnSpPr>
            <a:cxnSpLocks/>
            <a:stCxn id="10" idx="3"/>
            <a:endCxn id="12" idx="1"/>
          </p:cNvCxnSpPr>
          <p:nvPr/>
        </p:nvCxnSpPr>
        <p:spPr>
          <a:xfrm flipV="1">
            <a:off x="7650480" y="3105590"/>
            <a:ext cx="10058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889C50-F5C8-8A44-9814-96629EF677FF}"/>
              </a:ext>
            </a:extLst>
          </p:cNvPr>
          <p:cNvCxnSpPr>
            <a:cxnSpLocks/>
          </p:cNvCxnSpPr>
          <p:nvPr/>
        </p:nvCxnSpPr>
        <p:spPr>
          <a:xfrm>
            <a:off x="7650480" y="4722400"/>
            <a:ext cx="1005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5C5826C-46BA-F943-B628-83A523ACE88C}"/>
              </a:ext>
            </a:extLst>
          </p:cNvPr>
          <p:cNvCxnSpPr>
            <a:cxnSpLocks/>
          </p:cNvCxnSpPr>
          <p:nvPr/>
        </p:nvCxnSpPr>
        <p:spPr>
          <a:xfrm>
            <a:off x="10454640" y="3180422"/>
            <a:ext cx="868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F371253-B6F6-3D4A-B011-18B7C4D2A8D5}"/>
              </a:ext>
            </a:extLst>
          </p:cNvPr>
          <p:cNvSpPr txBox="1"/>
          <p:nvPr/>
        </p:nvSpPr>
        <p:spPr>
          <a:xfrm>
            <a:off x="10439400" y="2522957"/>
            <a:ext cx="1567737" cy="646331"/>
          </a:xfrm>
          <a:prstGeom prst="rect">
            <a:avLst/>
          </a:prstGeom>
          <a:noFill/>
        </p:spPr>
        <p:txBody>
          <a:bodyPr wrap="none" rtlCol="0">
            <a:spAutoFit/>
          </a:bodyPr>
          <a:lstStyle/>
          <a:p>
            <a:r>
              <a:rPr lang="en-US" dirty="0"/>
              <a:t>Send message </a:t>
            </a:r>
          </a:p>
          <a:p>
            <a:r>
              <a:rPr lang="en-US" dirty="0"/>
              <a:t>To recipient</a:t>
            </a:r>
          </a:p>
        </p:txBody>
      </p:sp>
      <p:sp>
        <p:nvSpPr>
          <p:cNvPr id="48" name="TextBox 47">
            <a:extLst>
              <a:ext uri="{FF2B5EF4-FFF2-40B4-BE49-F238E27FC236}">
                <a16:creationId xmlns:a16="http://schemas.microsoft.com/office/drawing/2014/main" id="{6447C6B4-AB26-0048-B81E-8AA50946667D}"/>
              </a:ext>
            </a:extLst>
          </p:cNvPr>
          <p:cNvSpPr txBox="1"/>
          <p:nvPr/>
        </p:nvSpPr>
        <p:spPr>
          <a:xfrm>
            <a:off x="0" y="0"/>
            <a:ext cx="11978640" cy="553998"/>
          </a:xfrm>
          <a:prstGeom prst="rect">
            <a:avLst/>
          </a:prstGeom>
          <a:noFill/>
        </p:spPr>
        <p:txBody>
          <a:bodyPr wrap="square" rtlCol="0">
            <a:spAutoFit/>
          </a:bodyPr>
          <a:lstStyle/>
          <a:p>
            <a:r>
              <a:rPr lang="en-US" sz="3000" dirty="0">
                <a:solidFill>
                  <a:srgbClr val="006064"/>
                </a:solidFill>
              </a:rPr>
              <a:t>Message flow from user to Applets</a:t>
            </a:r>
          </a:p>
        </p:txBody>
      </p:sp>
      <p:sp>
        <p:nvSpPr>
          <p:cNvPr id="3" name="TextBox 2">
            <a:extLst>
              <a:ext uri="{FF2B5EF4-FFF2-40B4-BE49-F238E27FC236}">
                <a16:creationId xmlns:a16="http://schemas.microsoft.com/office/drawing/2014/main" id="{B7EB1B6C-BE68-F14F-A7D7-7D447E7A5469}"/>
              </a:ext>
            </a:extLst>
          </p:cNvPr>
          <p:cNvSpPr txBox="1"/>
          <p:nvPr/>
        </p:nvSpPr>
        <p:spPr>
          <a:xfrm>
            <a:off x="2012126" y="5763306"/>
            <a:ext cx="7453002" cy="1031051"/>
          </a:xfrm>
          <a:prstGeom prst="rect">
            <a:avLst/>
          </a:prstGeom>
          <a:noFill/>
        </p:spPr>
        <p:txBody>
          <a:bodyPr wrap="none" rtlCol="0">
            <a:spAutoFit/>
          </a:bodyPr>
          <a:lstStyle/>
          <a:p>
            <a:r>
              <a:rPr lang="en-US" sz="2500" b="1" dirty="0"/>
              <a:t>Configure through Sparrow</a:t>
            </a:r>
          </a:p>
          <a:p>
            <a:r>
              <a:rPr lang="en-US" b="1" dirty="0"/>
              <a:t>Context parse: </a:t>
            </a:r>
            <a:r>
              <a:rPr lang="en-US" dirty="0"/>
              <a:t>Key words / Phrases to trigger Sparrow Applet</a:t>
            </a:r>
          </a:p>
          <a:p>
            <a:r>
              <a:rPr lang="en-US" b="1" dirty="0"/>
              <a:t>Outwards connection: </a:t>
            </a:r>
            <a:r>
              <a:rPr lang="en-US" dirty="0"/>
              <a:t>Alexa app / Google assistant / Custom chatbot handler</a:t>
            </a:r>
          </a:p>
        </p:txBody>
      </p:sp>
    </p:spTree>
    <p:extLst>
      <p:ext uri="{BB962C8B-B14F-4D97-AF65-F5344CB8AC3E}">
        <p14:creationId xmlns:p14="http://schemas.microsoft.com/office/powerpoint/2010/main" val="2423953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8AAD6BA-7136-1B4C-8A6E-1AE823DE11E6}"/>
              </a:ext>
            </a:extLst>
          </p:cNvPr>
          <p:cNvPicPr>
            <a:picLocks noChangeAspect="1"/>
          </p:cNvPicPr>
          <p:nvPr/>
        </p:nvPicPr>
        <p:blipFill>
          <a:blip r:embed="rId3"/>
          <a:stretch>
            <a:fillRect/>
          </a:stretch>
        </p:blipFill>
        <p:spPr>
          <a:xfrm>
            <a:off x="5354622" y="1632627"/>
            <a:ext cx="1482756" cy="1977008"/>
          </a:xfrm>
          <a:prstGeom prst="rect">
            <a:avLst/>
          </a:prstGeom>
        </p:spPr>
      </p:pic>
      <p:sp>
        <p:nvSpPr>
          <p:cNvPr id="5" name="TextBox 4">
            <a:extLst>
              <a:ext uri="{FF2B5EF4-FFF2-40B4-BE49-F238E27FC236}">
                <a16:creationId xmlns:a16="http://schemas.microsoft.com/office/drawing/2014/main" id="{2C6912D1-DF58-614F-A6A6-550145676667}"/>
              </a:ext>
            </a:extLst>
          </p:cNvPr>
          <p:cNvSpPr txBox="1"/>
          <p:nvPr/>
        </p:nvSpPr>
        <p:spPr>
          <a:xfrm>
            <a:off x="2798142" y="3609635"/>
            <a:ext cx="6595716" cy="1015663"/>
          </a:xfrm>
          <a:prstGeom prst="rect">
            <a:avLst/>
          </a:prstGeom>
          <a:noFill/>
        </p:spPr>
        <p:txBody>
          <a:bodyPr wrap="none" rtlCol="0">
            <a:spAutoFit/>
          </a:bodyPr>
          <a:lstStyle/>
          <a:p>
            <a:r>
              <a:rPr lang="en-US" sz="6000" dirty="0">
                <a:solidFill>
                  <a:schemeClr val="bg1"/>
                </a:solidFill>
              </a:rPr>
              <a:t>Sparrow Community</a:t>
            </a:r>
          </a:p>
        </p:txBody>
      </p:sp>
    </p:spTree>
    <p:extLst>
      <p:ext uri="{BB962C8B-B14F-4D97-AF65-F5344CB8AC3E}">
        <p14:creationId xmlns:p14="http://schemas.microsoft.com/office/powerpoint/2010/main" val="3724294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1"/>
            <a:ext cx="12192000" cy="6858000"/>
          </a:xfrm>
          <a:prstGeom prst="rect">
            <a:avLst/>
          </a:prstGeom>
        </p:spPr>
      </p:pic>
      <p:sp>
        <p:nvSpPr>
          <p:cNvPr id="3" name="Rounded Rectangle 2">
            <a:extLst>
              <a:ext uri="{FF2B5EF4-FFF2-40B4-BE49-F238E27FC236}">
                <a16:creationId xmlns:a16="http://schemas.microsoft.com/office/drawing/2014/main" id="{1E6665EF-6F92-C84D-852A-3E37A1E1ACDE}"/>
              </a:ext>
            </a:extLst>
          </p:cNvPr>
          <p:cNvSpPr/>
          <p:nvPr/>
        </p:nvSpPr>
        <p:spPr>
          <a:xfrm>
            <a:off x="842596" y="698988"/>
            <a:ext cx="10506808" cy="5460023"/>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979A0A9-E33E-384B-A424-86154D3F2B01}"/>
              </a:ext>
            </a:extLst>
          </p:cNvPr>
          <p:cNvSpPr txBox="1"/>
          <p:nvPr/>
        </p:nvSpPr>
        <p:spPr>
          <a:xfrm>
            <a:off x="2282342" y="2459503"/>
            <a:ext cx="7627316" cy="1938992"/>
          </a:xfrm>
          <a:prstGeom prst="rect">
            <a:avLst/>
          </a:prstGeom>
          <a:noFill/>
        </p:spPr>
        <p:txBody>
          <a:bodyPr wrap="square" rtlCol="0">
            <a:spAutoFit/>
          </a:bodyPr>
          <a:lstStyle/>
          <a:p>
            <a:pPr marL="514350" indent="-514350">
              <a:buAutoNum type="arabicPeriod"/>
            </a:pPr>
            <a:r>
              <a:rPr lang="en-US" sz="3000" dirty="0">
                <a:solidFill>
                  <a:schemeClr val="accent1"/>
                </a:solidFill>
              </a:rPr>
              <a:t>Sparrow Platform is Non-profit organization</a:t>
            </a:r>
          </a:p>
          <a:p>
            <a:pPr marL="514350" indent="-514350">
              <a:buAutoNum type="arabicPeriod"/>
            </a:pPr>
            <a:r>
              <a:rPr lang="en-US" sz="3000" dirty="0">
                <a:solidFill>
                  <a:schemeClr val="accent1"/>
                </a:solidFill>
              </a:rPr>
              <a:t>Community of 50 doctors (and growing)</a:t>
            </a:r>
          </a:p>
          <a:p>
            <a:pPr marL="342900" indent="-342900">
              <a:buAutoNum type="arabicPeriod"/>
            </a:pPr>
            <a:r>
              <a:rPr lang="en-US" sz="3000" dirty="0">
                <a:solidFill>
                  <a:schemeClr val="accent1"/>
                </a:solidFill>
              </a:rPr>
              <a:t>  5 developers (USA-India-China)</a:t>
            </a:r>
          </a:p>
          <a:p>
            <a:pPr marL="342900" indent="-342900">
              <a:buAutoNum type="arabicPeriod"/>
            </a:pPr>
            <a:r>
              <a:rPr lang="en-US" sz="3000" dirty="0">
                <a:solidFill>
                  <a:schemeClr val="accent1"/>
                </a:solidFill>
              </a:rPr>
              <a:t>  Linux foundation project</a:t>
            </a:r>
          </a:p>
        </p:txBody>
      </p:sp>
      <p:sp>
        <p:nvSpPr>
          <p:cNvPr id="8" name="TextBox 7">
            <a:extLst>
              <a:ext uri="{FF2B5EF4-FFF2-40B4-BE49-F238E27FC236}">
                <a16:creationId xmlns:a16="http://schemas.microsoft.com/office/drawing/2014/main" id="{4DE48C6C-EB00-114B-A55F-905471ADC7B3}"/>
              </a:ext>
            </a:extLst>
          </p:cNvPr>
          <p:cNvSpPr txBox="1"/>
          <p:nvPr/>
        </p:nvSpPr>
        <p:spPr>
          <a:xfrm>
            <a:off x="0" y="0"/>
            <a:ext cx="11978640" cy="553998"/>
          </a:xfrm>
          <a:prstGeom prst="rect">
            <a:avLst/>
          </a:prstGeom>
          <a:noFill/>
        </p:spPr>
        <p:txBody>
          <a:bodyPr wrap="square" rtlCol="0">
            <a:spAutoFit/>
          </a:bodyPr>
          <a:lstStyle/>
          <a:p>
            <a:r>
              <a:rPr lang="en-US" sz="3000" dirty="0">
                <a:solidFill>
                  <a:schemeClr val="bg1"/>
                </a:solidFill>
              </a:rPr>
              <a:t>Where are we today?</a:t>
            </a:r>
          </a:p>
        </p:txBody>
      </p:sp>
    </p:spTree>
    <p:extLst>
      <p:ext uri="{BB962C8B-B14F-4D97-AF65-F5344CB8AC3E}">
        <p14:creationId xmlns:p14="http://schemas.microsoft.com/office/powerpoint/2010/main" val="868535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6" name="Picture 5" descr="Two people looking at the camera&#10;&#10;Description automatically generated">
            <a:extLst>
              <a:ext uri="{FF2B5EF4-FFF2-40B4-BE49-F238E27FC236}">
                <a16:creationId xmlns:a16="http://schemas.microsoft.com/office/drawing/2014/main" id="{1BC505BC-99D9-5C4D-ACC0-C2B9F05C691E}"/>
              </a:ext>
            </a:extLst>
          </p:cNvPr>
          <p:cNvPicPr>
            <a:picLocks noChangeAspect="1"/>
          </p:cNvPicPr>
          <p:nvPr/>
        </p:nvPicPr>
        <p:blipFill>
          <a:blip r:embed="rId3"/>
          <a:stretch>
            <a:fillRect/>
          </a:stretch>
        </p:blipFill>
        <p:spPr>
          <a:xfrm>
            <a:off x="1072880" y="2707514"/>
            <a:ext cx="5133808" cy="3421702"/>
          </a:xfrm>
          <a:prstGeom prst="rect">
            <a:avLst/>
          </a:prstGeom>
        </p:spPr>
      </p:pic>
      <p:pic>
        <p:nvPicPr>
          <p:cNvPr id="7" name="Picture 6">
            <a:extLst>
              <a:ext uri="{FF2B5EF4-FFF2-40B4-BE49-F238E27FC236}">
                <a16:creationId xmlns:a16="http://schemas.microsoft.com/office/drawing/2014/main" id="{F735FC10-F84B-8F4A-8243-354651016AAC}"/>
              </a:ext>
            </a:extLst>
          </p:cNvPr>
          <p:cNvPicPr>
            <a:picLocks noChangeAspect="1"/>
          </p:cNvPicPr>
          <p:nvPr/>
        </p:nvPicPr>
        <p:blipFill>
          <a:blip r:embed="rId4"/>
          <a:stretch>
            <a:fillRect/>
          </a:stretch>
        </p:blipFill>
        <p:spPr>
          <a:xfrm>
            <a:off x="6692284" y="2701659"/>
            <a:ext cx="4570075" cy="3427557"/>
          </a:xfrm>
          <a:prstGeom prst="rect">
            <a:avLst/>
          </a:prstGeom>
        </p:spPr>
      </p:pic>
      <p:sp>
        <p:nvSpPr>
          <p:cNvPr id="8" name="TextBox 7">
            <a:extLst>
              <a:ext uri="{FF2B5EF4-FFF2-40B4-BE49-F238E27FC236}">
                <a16:creationId xmlns:a16="http://schemas.microsoft.com/office/drawing/2014/main" id="{7A415900-29B6-D74F-A564-AD79FCD969A6}"/>
              </a:ext>
            </a:extLst>
          </p:cNvPr>
          <p:cNvSpPr txBox="1"/>
          <p:nvPr/>
        </p:nvSpPr>
        <p:spPr>
          <a:xfrm>
            <a:off x="4778003" y="342119"/>
            <a:ext cx="7627316" cy="553998"/>
          </a:xfrm>
          <a:prstGeom prst="rect">
            <a:avLst/>
          </a:prstGeom>
          <a:noFill/>
        </p:spPr>
        <p:txBody>
          <a:bodyPr wrap="square" rtlCol="0">
            <a:spAutoFit/>
          </a:bodyPr>
          <a:lstStyle/>
          <a:p>
            <a:r>
              <a:rPr lang="en-US" sz="3000" dirty="0">
                <a:solidFill>
                  <a:schemeClr val="bg1"/>
                </a:solidFill>
              </a:rPr>
              <a:t>Any questions?</a:t>
            </a:r>
          </a:p>
        </p:txBody>
      </p:sp>
      <p:sp>
        <p:nvSpPr>
          <p:cNvPr id="3" name="Rectangle 2">
            <a:extLst>
              <a:ext uri="{FF2B5EF4-FFF2-40B4-BE49-F238E27FC236}">
                <a16:creationId xmlns:a16="http://schemas.microsoft.com/office/drawing/2014/main" id="{59ECC81F-4E32-8541-923B-5DE1D04A1F44}"/>
              </a:ext>
            </a:extLst>
          </p:cNvPr>
          <p:cNvSpPr/>
          <p:nvPr/>
        </p:nvSpPr>
        <p:spPr>
          <a:xfrm>
            <a:off x="4248218" y="1238236"/>
            <a:ext cx="3695563" cy="1200329"/>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https://github.com/sparrow-platform</a:t>
            </a:r>
            <a:endParaRPr lang="en-US" dirty="0">
              <a:solidFill>
                <a:schemeClr val="bg1"/>
              </a:solidFill>
            </a:endParaRPr>
          </a:p>
          <a:p>
            <a:pPr algn="ctr"/>
            <a:endParaRPr lang="en-US" dirty="0">
              <a:solidFill>
                <a:schemeClr val="bg1"/>
              </a:solidFill>
            </a:endParaRPr>
          </a:p>
          <a:p>
            <a:pPr algn="ctr"/>
            <a:r>
              <a:rPr lang="en-US" dirty="0">
                <a:solidFill>
                  <a:schemeClr val="bg1"/>
                </a:solidFill>
                <a:hlinkClick r:id="rId6">
                  <a:extLst>
                    <a:ext uri="{A12FA001-AC4F-418D-AE19-62706E023703}">
                      <ahyp:hlinkClr xmlns:ahyp="http://schemas.microsoft.com/office/drawing/2018/hyperlinkcolor" val="tx"/>
                    </a:ext>
                  </a:extLst>
                </a:hlinkClick>
              </a:rPr>
              <a:t>https://www.sparrow-platform.com</a:t>
            </a:r>
            <a:endParaRPr lang="en-US" dirty="0">
              <a:solidFill>
                <a:schemeClr val="bg1"/>
              </a:solidFill>
            </a:endParaRPr>
          </a:p>
          <a:p>
            <a:pPr algn="ctr"/>
            <a:endParaRPr lang="en-US" dirty="0">
              <a:solidFill>
                <a:schemeClr val="bg1"/>
              </a:solidFill>
            </a:endParaRPr>
          </a:p>
        </p:txBody>
      </p:sp>
    </p:spTree>
    <p:extLst>
      <p:ext uri="{BB962C8B-B14F-4D97-AF65-F5344CB8AC3E}">
        <p14:creationId xmlns:p14="http://schemas.microsoft.com/office/powerpoint/2010/main" val="968197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8AAD6BA-7136-1B4C-8A6E-1AE823DE11E6}"/>
              </a:ext>
            </a:extLst>
          </p:cNvPr>
          <p:cNvPicPr>
            <a:picLocks noChangeAspect="1"/>
          </p:cNvPicPr>
          <p:nvPr/>
        </p:nvPicPr>
        <p:blipFill>
          <a:blip r:embed="rId3"/>
          <a:stretch>
            <a:fillRect/>
          </a:stretch>
        </p:blipFill>
        <p:spPr>
          <a:xfrm>
            <a:off x="5354622" y="1632627"/>
            <a:ext cx="1482756" cy="1977008"/>
          </a:xfrm>
          <a:prstGeom prst="rect">
            <a:avLst/>
          </a:prstGeom>
        </p:spPr>
      </p:pic>
      <p:sp>
        <p:nvSpPr>
          <p:cNvPr id="5" name="TextBox 4">
            <a:extLst>
              <a:ext uri="{FF2B5EF4-FFF2-40B4-BE49-F238E27FC236}">
                <a16:creationId xmlns:a16="http://schemas.microsoft.com/office/drawing/2014/main" id="{2C6912D1-DF58-614F-A6A6-550145676667}"/>
              </a:ext>
            </a:extLst>
          </p:cNvPr>
          <p:cNvSpPr txBox="1"/>
          <p:nvPr/>
        </p:nvSpPr>
        <p:spPr>
          <a:xfrm>
            <a:off x="4155180" y="3609635"/>
            <a:ext cx="3881640" cy="1015663"/>
          </a:xfrm>
          <a:prstGeom prst="rect">
            <a:avLst/>
          </a:prstGeom>
          <a:noFill/>
        </p:spPr>
        <p:txBody>
          <a:bodyPr wrap="none" rtlCol="0">
            <a:spAutoFit/>
          </a:bodyPr>
          <a:lstStyle/>
          <a:p>
            <a:r>
              <a:rPr lang="en-US" sz="6000" dirty="0">
                <a:solidFill>
                  <a:schemeClr val="bg1"/>
                </a:solidFill>
              </a:rPr>
              <a:t>Background</a:t>
            </a:r>
          </a:p>
        </p:txBody>
      </p:sp>
    </p:spTree>
    <p:extLst>
      <p:ext uri="{BB962C8B-B14F-4D97-AF65-F5344CB8AC3E}">
        <p14:creationId xmlns:p14="http://schemas.microsoft.com/office/powerpoint/2010/main" val="270150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1"/>
            <a:ext cx="12192000" cy="6858000"/>
          </a:xfrm>
          <a:prstGeom prst="rect">
            <a:avLst/>
          </a:prstGeom>
        </p:spPr>
      </p:pic>
      <p:sp>
        <p:nvSpPr>
          <p:cNvPr id="3" name="Rounded Rectangle 2">
            <a:extLst>
              <a:ext uri="{FF2B5EF4-FFF2-40B4-BE49-F238E27FC236}">
                <a16:creationId xmlns:a16="http://schemas.microsoft.com/office/drawing/2014/main" id="{1E6665EF-6F92-C84D-852A-3E37A1E1ACDE}"/>
              </a:ext>
            </a:extLst>
          </p:cNvPr>
          <p:cNvSpPr/>
          <p:nvPr/>
        </p:nvSpPr>
        <p:spPr>
          <a:xfrm>
            <a:off x="842596" y="698988"/>
            <a:ext cx="10506808" cy="5460023"/>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5" name="Picture 4" descr="A picture containing device&#10;&#10;Description automatically generated">
            <a:extLst>
              <a:ext uri="{FF2B5EF4-FFF2-40B4-BE49-F238E27FC236}">
                <a16:creationId xmlns:a16="http://schemas.microsoft.com/office/drawing/2014/main" id="{4A7BF573-A25E-714D-A36C-39015712EB40}"/>
              </a:ext>
            </a:extLst>
          </p:cNvPr>
          <p:cNvPicPr>
            <a:picLocks noChangeAspect="1"/>
          </p:cNvPicPr>
          <p:nvPr/>
        </p:nvPicPr>
        <p:blipFill>
          <a:blip r:embed="rId3"/>
          <a:stretch>
            <a:fillRect/>
          </a:stretch>
        </p:blipFill>
        <p:spPr>
          <a:xfrm>
            <a:off x="4838431" y="803648"/>
            <a:ext cx="2519053" cy="2391506"/>
          </a:xfrm>
          <a:prstGeom prst="rect">
            <a:avLst/>
          </a:prstGeom>
        </p:spPr>
      </p:pic>
      <p:pic>
        <p:nvPicPr>
          <p:cNvPr id="11" name="Picture 10" descr="A picture containing drawing, food&#10;&#10;Description automatically generated">
            <a:extLst>
              <a:ext uri="{FF2B5EF4-FFF2-40B4-BE49-F238E27FC236}">
                <a16:creationId xmlns:a16="http://schemas.microsoft.com/office/drawing/2014/main" id="{50C3E2FD-001D-4842-BFC1-B192AB63FBD8}"/>
              </a:ext>
            </a:extLst>
          </p:cNvPr>
          <p:cNvPicPr>
            <a:picLocks noChangeAspect="1"/>
          </p:cNvPicPr>
          <p:nvPr/>
        </p:nvPicPr>
        <p:blipFill>
          <a:blip r:embed="rId4"/>
          <a:stretch>
            <a:fillRect/>
          </a:stretch>
        </p:blipFill>
        <p:spPr>
          <a:xfrm>
            <a:off x="5102765" y="5011993"/>
            <a:ext cx="1194851" cy="853465"/>
          </a:xfrm>
          <a:prstGeom prst="rect">
            <a:avLst/>
          </a:prstGeom>
        </p:spPr>
      </p:pic>
      <p:pic>
        <p:nvPicPr>
          <p:cNvPr id="13" name="Picture 12" descr="A picture containing room&#10;&#10;Description automatically generated">
            <a:extLst>
              <a:ext uri="{FF2B5EF4-FFF2-40B4-BE49-F238E27FC236}">
                <a16:creationId xmlns:a16="http://schemas.microsoft.com/office/drawing/2014/main" id="{7A6EF7A4-B1AC-C44C-BC77-176C3C89AFE8}"/>
              </a:ext>
            </a:extLst>
          </p:cNvPr>
          <p:cNvPicPr>
            <a:picLocks noChangeAspect="1"/>
          </p:cNvPicPr>
          <p:nvPr/>
        </p:nvPicPr>
        <p:blipFill>
          <a:blip r:embed="rId5"/>
          <a:stretch>
            <a:fillRect/>
          </a:stretch>
        </p:blipFill>
        <p:spPr>
          <a:xfrm>
            <a:off x="3097522" y="5011993"/>
            <a:ext cx="1706930" cy="853465"/>
          </a:xfrm>
          <a:prstGeom prst="rect">
            <a:avLst/>
          </a:prstGeom>
        </p:spPr>
      </p:pic>
      <p:pic>
        <p:nvPicPr>
          <p:cNvPr id="15" name="Picture 14" descr="A close up of a sign&#10;&#10;Description automatically generated">
            <a:extLst>
              <a:ext uri="{FF2B5EF4-FFF2-40B4-BE49-F238E27FC236}">
                <a16:creationId xmlns:a16="http://schemas.microsoft.com/office/drawing/2014/main" id="{AA7B531C-C812-8F4C-B0F2-3CA5A70C7E56}"/>
              </a:ext>
            </a:extLst>
          </p:cNvPr>
          <p:cNvPicPr>
            <a:picLocks noChangeAspect="1"/>
          </p:cNvPicPr>
          <p:nvPr/>
        </p:nvPicPr>
        <p:blipFill>
          <a:blip r:embed="rId6"/>
          <a:stretch>
            <a:fillRect/>
          </a:stretch>
        </p:blipFill>
        <p:spPr>
          <a:xfrm>
            <a:off x="1414850" y="5211604"/>
            <a:ext cx="1384359" cy="454243"/>
          </a:xfrm>
          <a:prstGeom prst="rect">
            <a:avLst/>
          </a:prstGeom>
        </p:spPr>
      </p:pic>
      <p:pic>
        <p:nvPicPr>
          <p:cNvPr id="17" name="Picture 16" descr="A picture containing building&#10;&#10;Description automatically generated">
            <a:extLst>
              <a:ext uri="{FF2B5EF4-FFF2-40B4-BE49-F238E27FC236}">
                <a16:creationId xmlns:a16="http://schemas.microsoft.com/office/drawing/2014/main" id="{F09A5FEF-2435-264A-A561-D12A94A87A34}"/>
              </a:ext>
            </a:extLst>
          </p:cNvPr>
          <p:cNvPicPr>
            <a:picLocks noChangeAspect="1"/>
          </p:cNvPicPr>
          <p:nvPr/>
        </p:nvPicPr>
        <p:blipFill>
          <a:blip r:embed="rId7"/>
          <a:stretch>
            <a:fillRect/>
          </a:stretch>
        </p:blipFill>
        <p:spPr>
          <a:xfrm>
            <a:off x="6595929" y="5234802"/>
            <a:ext cx="1019615" cy="407846"/>
          </a:xfrm>
          <a:prstGeom prst="rect">
            <a:avLst/>
          </a:prstGeom>
        </p:spPr>
      </p:pic>
      <p:pic>
        <p:nvPicPr>
          <p:cNvPr id="19" name="Picture 18" descr="A picture containing sign&#10;&#10;Description automatically generated">
            <a:extLst>
              <a:ext uri="{FF2B5EF4-FFF2-40B4-BE49-F238E27FC236}">
                <a16:creationId xmlns:a16="http://schemas.microsoft.com/office/drawing/2014/main" id="{51A5AA50-C6CD-B847-8516-E13A0FDBC861}"/>
              </a:ext>
            </a:extLst>
          </p:cNvPr>
          <p:cNvPicPr>
            <a:picLocks noChangeAspect="1"/>
          </p:cNvPicPr>
          <p:nvPr/>
        </p:nvPicPr>
        <p:blipFill>
          <a:blip r:embed="rId8"/>
          <a:stretch>
            <a:fillRect/>
          </a:stretch>
        </p:blipFill>
        <p:spPr>
          <a:xfrm>
            <a:off x="9631484" y="5149801"/>
            <a:ext cx="1054098" cy="577849"/>
          </a:xfrm>
          <a:prstGeom prst="rect">
            <a:avLst/>
          </a:prstGeom>
        </p:spPr>
      </p:pic>
      <p:pic>
        <p:nvPicPr>
          <p:cNvPr id="21" name="Picture 20" descr="A close up of a sign&#10;&#10;Description automatically generated">
            <a:extLst>
              <a:ext uri="{FF2B5EF4-FFF2-40B4-BE49-F238E27FC236}">
                <a16:creationId xmlns:a16="http://schemas.microsoft.com/office/drawing/2014/main" id="{501E2A62-ED2E-8D44-8AC6-376C94DEB77F}"/>
              </a:ext>
            </a:extLst>
          </p:cNvPr>
          <p:cNvPicPr>
            <a:picLocks noChangeAspect="1"/>
          </p:cNvPicPr>
          <p:nvPr/>
        </p:nvPicPr>
        <p:blipFill>
          <a:blip r:embed="rId9"/>
          <a:stretch>
            <a:fillRect/>
          </a:stretch>
        </p:blipFill>
        <p:spPr>
          <a:xfrm>
            <a:off x="7913857" y="5257832"/>
            <a:ext cx="1419314" cy="361786"/>
          </a:xfrm>
          <a:prstGeom prst="rect">
            <a:avLst/>
          </a:prstGeom>
        </p:spPr>
      </p:pic>
      <p:sp>
        <p:nvSpPr>
          <p:cNvPr id="22" name="TextBox 21">
            <a:extLst>
              <a:ext uri="{FF2B5EF4-FFF2-40B4-BE49-F238E27FC236}">
                <a16:creationId xmlns:a16="http://schemas.microsoft.com/office/drawing/2014/main" id="{50346120-A821-C745-ADB4-0365B8979A5E}"/>
              </a:ext>
            </a:extLst>
          </p:cNvPr>
          <p:cNvSpPr txBox="1"/>
          <p:nvPr/>
        </p:nvSpPr>
        <p:spPr>
          <a:xfrm>
            <a:off x="4512448" y="4560958"/>
            <a:ext cx="3570336" cy="369332"/>
          </a:xfrm>
          <a:prstGeom prst="rect">
            <a:avLst/>
          </a:prstGeom>
          <a:noFill/>
        </p:spPr>
        <p:txBody>
          <a:bodyPr wrap="none" rtlCol="0">
            <a:spAutoFit/>
          </a:bodyPr>
          <a:lstStyle/>
          <a:p>
            <a:r>
              <a:rPr lang="en-US" dirty="0"/>
              <a:t>250 Million dollars initiative lead by</a:t>
            </a:r>
          </a:p>
        </p:txBody>
      </p:sp>
      <p:sp>
        <p:nvSpPr>
          <p:cNvPr id="23" name="Rounded Rectangle 22">
            <a:extLst>
              <a:ext uri="{FF2B5EF4-FFF2-40B4-BE49-F238E27FC236}">
                <a16:creationId xmlns:a16="http://schemas.microsoft.com/office/drawing/2014/main" id="{7B12DD80-B4B0-0845-AD6E-54881118EDA7}"/>
              </a:ext>
            </a:extLst>
          </p:cNvPr>
          <p:cNvSpPr/>
          <p:nvPr/>
        </p:nvSpPr>
        <p:spPr>
          <a:xfrm>
            <a:off x="2202028" y="3426470"/>
            <a:ext cx="1852547" cy="745526"/>
          </a:xfrm>
          <a:prstGeom prst="roundRect">
            <a:avLst/>
          </a:prstGeom>
          <a:solidFill>
            <a:srgbClr val="1B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Hackathon</a:t>
            </a:r>
          </a:p>
        </p:txBody>
      </p:sp>
      <p:sp>
        <p:nvSpPr>
          <p:cNvPr id="24" name="Rounded Rectangle 23">
            <a:extLst>
              <a:ext uri="{FF2B5EF4-FFF2-40B4-BE49-F238E27FC236}">
                <a16:creationId xmlns:a16="http://schemas.microsoft.com/office/drawing/2014/main" id="{13F6C5E5-7D19-3A45-912D-E972FEC9EA05}"/>
              </a:ext>
            </a:extLst>
          </p:cNvPr>
          <p:cNvSpPr/>
          <p:nvPr/>
        </p:nvSpPr>
        <p:spPr>
          <a:xfrm>
            <a:off x="4231110" y="3432563"/>
            <a:ext cx="1852547" cy="745526"/>
          </a:xfrm>
          <a:prstGeom prst="roundRect">
            <a:avLst/>
          </a:prstGeom>
          <a:solidFill>
            <a:srgbClr val="1B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Co-creation</a:t>
            </a:r>
          </a:p>
        </p:txBody>
      </p:sp>
      <p:sp>
        <p:nvSpPr>
          <p:cNvPr id="25" name="Rounded Rectangle 24">
            <a:extLst>
              <a:ext uri="{FF2B5EF4-FFF2-40B4-BE49-F238E27FC236}">
                <a16:creationId xmlns:a16="http://schemas.microsoft.com/office/drawing/2014/main" id="{EDFCC220-8D80-784F-91DF-91F04C875317}"/>
              </a:ext>
            </a:extLst>
          </p:cNvPr>
          <p:cNvSpPr/>
          <p:nvPr/>
        </p:nvSpPr>
        <p:spPr>
          <a:xfrm>
            <a:off x="6297616" y="3435038"/>
            <a:ext cx="1852547" cy="745526"/>
          </a:xfrm>
          <a:prstGeom prst="roundRect">
            <a:avLst/>
          </a:prstGeom>
          <a:solidFill>
            <a:srgbClr val="1B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26" name="Rounded Rectangle 25">
            <a:extLst>
              <a:ext uri="{FF2B5EF4-FFF2-40B4-BE49-F238E27FC236}">
                <a16:creationId xmlns:a16="http://schemas.microsoft.com/office/drawing/2014/main" id="{D30B8709-6C5E-F940-A2BC-F1F467AE66F3}"/>
              </a:ext>
            </a:extLst>
          </p:cNvPr>
          <p:cNvSpPr/>
          <p:nvPr/>
        </p:nvSpPr>
        <p:spPr>
          <a:xfrm>
            <a:off x="8354160" y="3435038"/>
            <a:ext cx="1852547" cy="745526"/>
          </a:xfrm>
          <a:prstGeom prst="roundRect">
            <a:avLst/>
          </a:prstGeom>
          <a:solidFill>
            <a:srgbClr val="1B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Community</a:t>
            </a:r>
          </a:p>
        </p:txBody>
      </p:sp>
      <p:sp>
        <p:nvSpPr>
          <p:cNvPr id="42" name="TextBox 41">
            <a:extLst>
              <a:ext uri="{FF2B5EF4-FFF2-40B4-BE49-F238E27FC236}">
                <a16:creationId xmlns:a16="http://schemas.microsoft.com/office/drawing/2014/main" id="{209CA426-4A86-BA49-887C-43B59BD06BB9}"/>
              </a:ext>
            </a:extLst>
          </p:cNvPr>
          <p:cNvSpPr txBox="1"/>
          <p:nvPr/>
        </p:nvSpPr>
        <p:spPr>
          <a:xfrm>
            <a:off x="0" y="0"/>
            <a:ext cx="10360152" cy="553998"/>
          </a:xfrm>
          <a:prstGeom prst="rect">
            <a:avLst/>
          </a:prstGeom>
          <a:noFill/>
        </p:spPr>
        <p:txBody>
          <a:bodyPr wrap="square" rtlCol="0">
            <a:spAutoFit/>
          </a:bodyPr>
          <a:lstStyle/>
          <a:p>
            <a:r>
              <a:rPr lang="en-US" sz="3000" dirty="0">
                <a:solidFill>
                  <a:schemeClr val="bg1"/>
                </a:solidFill>
              </a:rPr>
              <a:t>Sparrow Platform was runners up at </a:t>
            </a:r>
            <a:r>
              <a:rPr lang="en-US" sz="3000" dirty="0" err="1">
                <a:solidFill>
                  <a:schemeClr val="bg1"/>
                </a:solidFill>
              </a:rPr>
              <a:t>CallforCode</a:t>
            </a:r>
            <a:r>
              <a:rPr lang="en-US" sz="3000" dirty="0">
                <a:solidFill>
                  <a:schemeClr val="bg1"/>
                </a:solidFill>
              </a:rPr>
              <a:t> 2019</a:t>
            </a:r>
          </a:p>
        </p:txBody>
      </p:sp>
    </p:spTree>
    <p:extLst>
      <p:ext uri="{BB962C8B-B14F-4D97-AF65-F5344CB8AC3E}">
        <p14:creationId xmlns:p14="http://schemas.microsoft.com/office/powerpoint/2010/main" val="74332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1D11A23-7791-E54A-B8B7-DDE8D80A4E2D}"/>
              </a:ext>
            </a:extLst>
          </p:cNvPr>
          <p:cNvPicPr>
            <a:picLocks noChangeAspect="1"/>
          </p:cNvPicPr>
          <p:nvPr/>
        </p:nvPicPr>
        <p:blipFill>
          <a:blip r:embed="rId2"/>
          <a:stretch>
            <a:fillRect/>
          </a:stretch>
        </p:blipFill>
        <p:spPr>
          <a:xfrm>
            <a:off x="0" y="731520"/>
            <a:ext cx="12192000" cy="6391656"/>
          </a:xfrm>
          <a:prstGeom prst="rect">
            <a:avLst/>
          </a:prstGeom>
        </p:spPr>
      </p:pic>
      <p:sp>
        <p:nvSpPr>
          <p:cNvPr id="6" name="TextBox 5">
            <a:extLst>
              <a:ext uri="{FF2B5EF4-FFF2-40B4-BE49-F238E27FC236}">
                <a16:creationId xmlns:a16="http://schemas.microsoft.com/office/drawing/2014/main" id="{3A6A5B21-0BD5-3F4D-A997-AADB1520D395}"/>
              </a:ext>
            </a:extLst>
          </p:cNvPr>
          <p:cNvSpPr txBox="1"/>
          <p:nvPr/>
        </p:nvSpPr>
        <p:spPr>
          <a:xfrm>
            <a:off x="0" y="0"/>
            <a:ext cx="11978640" cy="553998"/>
          </a:xfrm>
          <a:prstGeom prst="rect">
            <a:avLst/>
          </a:prstGeom>
          <a:noFill/>
        </p:spPr>
        <p:txBody>
          <a:bodyPr wrap="square" rtlCol="0">
            <a:spAutoFit/>
          </a:bodyPr>
          <a:lstStyle/>
          <a:p>
            <a:r>
              <a:rPr lang="en-US" sz="3000" dirty="0">
                <a:solidFill>
                  <a:srgbClr val="00B0F0"/>
                </a:solidFill>
              </a:rPr>
              <a:t>CFC is a multi-year initiative for technology driven natural disasters recovery</a:t>
            </a:r>
          </a:p>
        </p:txBody>
      </p:sp>
    </p:spTree>
    <p:extLst>
      <p:ext uri="{BB962C8B-B14F-4D97-AF65-F5344CB8AC3E}">
        <p14:creationId xmlns:p14="http://schemas.microsoft.com/office/powerpoint/2010/main" val="317987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1"/>
            <a:ext cx="12192000" cy="6858000"/>
          </a:xfrm>
          <a:prstGeom prst="rect">
            <a:avLst/>
          </a:prstGeom>
        </p:spPr>
      </p:pic>
      <p:sp>
        <p:nvSpPr>
          <p:cNvPr id="3" name="Rounded Rectangle 2">
            <a:extLst>
              <a:ext uri="{FF2B5EF4-FFF2-40B4-BE49-F238E27FC236}">
                <a16:creationId xmlns:a16="http://schemas.microsoft.com/office/drawing/2014/main" id="{1E6665EF-6F92-C84D-852A-3E37A1E1ACDE}"/>
              </a:ext>
            </a:extLst>
          </p:cNvPr>
          <p:cNvSpPr/>
          <p:nvPr/>
        </p:nvSpPr>
        <p:spPr>
          <a:xfrm>
            <a:off x="842596" y="698988"/>
            <a:ext cx="10506808" cy="5460023"/>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979A0A9-E33E-384B-A424-86154D3F2B01}"/>
              </a:ext>
            </a:extLst>
          </p:cNvPr>
          <p:cNvSpPr txBox="1"/>
          <p:nvPr/>
        </p:nvSpPr>
        <p:spPr>
          <a:xfrm>
            <a:off x="2000260" y="1305340"/>
            <a:ext cx="7627316" cy="3231654"/>
          </a:xfrm>
          <a:prstGeom prst="rect">
            <a:avLst/>
          </a:prstGeom>
          <a:noFill/>
        </p:spPr>
        <p:txBody>
          <a:bodyPr wrap="square" rtlCol="0">
            <a:spAutoFit/>
          </a:bodyPr>
          <a:lstStyle/>
          <a:p>
            <a:endParaRPr lang="en-US" sz="3000" dirty="0">
              <a:solidFill>
                <a:schemeClr val="accent1"/>
              </a:solidFill>
            </a:endParaRPr>
          </a:p>
          <a:p>
            <a:endParaRPr lang="en-US" sz="3000" dirty="0">
              <a:solidFill>
                <a:schemeClr val="accent1"/>
              </a:solidFill>
            </a:endParaRPr>
          </a:p>
          <a:p>
            <a:endParaRPr lang="en-US" sz="3000" dirty="0">
              <a:solidFill>
                <a:schemeClr val="accent1"/>
              </a:solidFill>
            </a:endParaRPr>
          </a:p>
          <a:p>
            <a:pPr marL="457200" indent="-457200">
              <a:buAutoNum type="arabicPeriod"/>
            </a:pPr>
            <a:r>
              <a:rPr lang="en-US" sz="2400" dirty="0"/>
              <a:t>Give a real-life opensource IoT-Cloud-AI use case walkthrough</a:t>
            </a:r>
          </a:p>
          <a:p>
            <a:pPr marL="457200" indent="-457200">
              <a:buAutoNum type="arabicPeriod"/>
            </a:pPr>
            <a:r>
              <a:rPr lang="en-US" sz="2400" dirty="0"/>
              <a:t>Evangelize Sparrow platform – Build Sparrow community</a:t>
            </a:r>
          </a:p>
          <a:p>
            <a:endParaRPr lang="en-US" dirty="0"/>
          </a:p>
        </p:txBody>
      </p:sp>
      <p:sp>
        <p:nvSpPr>
          <p:cNvPr id="7" name="TextBox 6">
            <a:extLst>
              <a:ext uri="{FF2B5EF4-FFF2-40B4-BE49-F238E27FC236}">
                <a16:creationId xmlns:a16="http://schemas.microsoft.com/office/drawing/2014/main" id="{817EA99B-CA8B-0344-956E-490BDF11A743}"/>
              </a:ext>
            </a:extLst>
          </p:cNvPr>
          <p:cNvSpPr txBox="1"/>
          <p:nvPr/>
        </p:nvSpPr>
        <p:spPr>
          <a:xfrm>
            <a:off x="0" y="0"/>
            <a:ext cx="7627316" cy="553998"/>
          </a:xfrm>
          <a:prstGeom prst="rect">
            <a:avLst/>
          </a:prstGeom>
          <a:noFill/>
        </p:spPr>
        <p:txBody>
          <a:bodyPr wrap="square" rtlCol="0">
            <a:spAutoFit/>
          </a:bodyPr>
          <a:lstStyle/>
          <a:p>
            <a:r>
              <a:rPr lang="en-US" sz="3000" dirty="0">
                <a:solidFill>
                  <a:schemeClr val="bg1"/>
                </a:solidFill>
              </a:rPr>
              <a:t>Why are we talking about Sparrow now?</a:t>
            </a:r>
          </a:p>
        </p:txBody>
      </p:sp>
    </p:spTree>
    <p:extLst>
      <p:ext uri="{BB962C8B-B14F-4D97-AF65-F5344CB8AC3E}">
        <p14:creationId xmlns:p14="http://schemas.microsoft.com/office/powerpoint/2010/main" val="93571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8AAD6BA-7136-1B4C-8A6E-1AE823DE11E6}"/>
              </a:ext>
            </a:extLst>
          </p:cNvPr>
          <p:cNvPicPr>
            <a:picLocks noChangeAspect="1"/>
          </p:cNvPicPr>
          <p:nvPr/>
        </p:nvPicPr>
        <p:blipFill>
          <a:blip r:embed="rId3"/>
          <a:stretch>
            <a:fillRect/>
          </a:stretch>
        </p:blipFill>
        <p:spPr>
          <a:xfrm>
            <a:off x="5354622" y="1632627"/>
            <a:ext cx="1482756" cy="1977008"/>
          </a:xfrm>
          <a:prstGeom prst="rect">
            <a:avLst/>
          </a:prstGeom>
        </p:spPr>
      </p:pic>
      <p:sp>
        <p:nvSpPr>
          <p:cNvPr id="5" name="TextBox 4">
            <a:extLst>
              <a:ext uri="{FF2B5EF4-FFF2-40B4-BE49-F238E27FC236}">
                <a16:creationId xmlns:a16="http://schemas.microsoft.com/office/drawing/2014/main" id="{2C6912D1-DF58-614F-A6A6-550145676667}"/>
              </a:ext>
            </a:extLst>
          </p:cNvPr>
          <p:cNvSpPr txBox="1"/>
          <p:nvPr/>
        </p:nvSpPr>
        <p:spPr>
          <a:xfrm>
            <a:off x="4522973" y="3607390"/>
            <a:ext cx="3146054" cy="1015663"/>
          </a:xfrm>
          <a:prstGeom prst="rect">
            <a:avLst/>
          </a:prstGeom>
          <a:noFill/>
        </p:spPr>
        <p:txBody>
          <a:bodyPr wrap="none" rtlCol="0">
            <a:spAutoFit/>
          </a:bodyPr>
          <a:lstStyle/>
          <a:p>
            <a:r>
              <a:rPr lang="en-US" sz="6000" dirty="0">
                <a:solidFill>
                  <a:schemeClr val="bg1"/>
                </a:solidFill>
              </a:rPr>
              <a:t>Overview</a:t>
            </a:r>
          </a:p>
        </p:txBody>
      </p:sp>
    </p:spTree>
    <p:extLst>
      <p:ext uri="{BB962C8B-B14F-4D97-AF65-F5344CB8AC3E}">
        <p14:creationId xmlns:p14="http://schemas.microsoft.com/office/powerpoint/2010/main" val="4221237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Sparrow Platform">
            <a:hlinkClick r:id="" action="ppaction://media"/>
            <a:extLst>
              <a:ext uri="{FF2B5EF4-FFF2-40B4-BE49-F238E27FC236}">
                <a16:creationId xmlns:a16="http://schemas.microsoft.com/office/drawing/2014/main" id="{34194DEB-CE6F-EB47-B0E7-AF0C3D9B0819}"/>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409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872</Words>
  <Application>Microsoft Macintosh PowerPoint</Application>
  <PresentationFormat>Widescreen</PresentationFormat>
  <Paragraphs>181</Paragraphs>
  <Slides>38</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Lohokare</dc:creator>
  <cp:lastModifiedBy>Jay Lohokare</cp:lastModifiedBy>
  <cp:revision>133</cp:revision>
  <dcterms:created xsi:type="dcterms:W3CDTF">2020-02-07T00:22:02Z</dcterms:created>
  <dcterms:modified xsi:type="dcterms:W3CDTF">2020-02-07T19:51:28Z</dcterms:modified>
</cp:coreProperties>
</file>